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notesSlides/notesSlide2.xml" ContentType="application/vnd.openxmlformats-officedocument.presentationml.notesSlid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36.jpg" ContentType="image/png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media/image47.jpg" ContentType="image/png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2" r:id="rId1"/>
  </p:sldMasterIdLst>
  <p:notesMasterIdLst>
    <p:notesMasterId r:id="rId75"/>
  </p:notesMasterIdLst>
  <p:handoutMasterIdLst>
    <p:handoutMasterId r:id="rId76"/>
  </p:handoutMasterIdLst>
  <p:sldIdLst>
    <p:sldId id="321" r:id="rId2"/>
    <p:sldId id="669" r:id="rId3"/>
    <p:sldId id="786" r:id="rId4"/>
    <p:sldId id="740" r:id="rId5"/>
    <p:sldId id="710" r:id="rId6"/>
    <p:sldId id="711" r:id="rId7"/>
    <p:sldId id="855" r:id="rId8"/>
    <p:sldId id="852" r:id="rId9"/>
    <p:sldId id="853" r:id="rId10"/>
    <p:sldId id="633" r:id="rId11"/>
    <p:sldId id="428" r:id="rId12"/>
    <p:sldId id="675" r:id="rId13"/>
    <p:sldId id="803" r:id="rId14"/>
    <p:sldId id="863" r:id="rId15"/>
    <p:sldId id="864" r:id="rId16"/>
    <p:sldId id="865" r:id="rId17"/>
    <p:sldId id="866" r:id="rId18"/>
    <p:sldId id="858" r:id="rId19"/>
    <p:sldId id="859" r:id="rId20"/>
    <p:sldId id="860" r:id="rId21"/>
    <p:sldId id="861" r:id="rId22"/>
    <p:sldId id="862" r:id="rId23"/>
    <p:sldId id="849" r:id="rId24"/>
    <p:sldId id="847" r:id="rId25"/>
    <p:sldId id="846" r:id="rId26"/>
    <p:sldId id="782" r:id="rId27"/>
    <p:sldId id="820" r:id="rId28"/>
    <p:sldId id="817" r:id="rId29"/>
    <p:sldId id="739" r:id="rId30"/>
    <p:sldId id="766" r:id="rId31"/>
    <p:sldId id="789" r:id="rId32"/>
    <p:sldId id="794" r:id="rId33"/>
    <p:sldId id="767" r:id="rId34"/>
    <p:sldId id="768" r:id="rId35"/>
    <p:sldId id="648" r:id="rId36"/>
    <p:sldId id="772" r:id="rId37"/>
    <p:sldId id="793" r:id="rId38"/>
    <p:sldId id="774" r:id="rId39"/>
    <p:sldId id="706" r:id="rId40"/>
    <p:sldId id="773" r:id="rId41"/>
    <p:sldId id="775" r:id="rId42"/>
    <p:sldId id="784" r:id="rId43"/>
    <p:sldId id="776" r:id="rId44"/>
    <p:sldId id="796" r:id="rId45"/>
    <p:sldId id="797" r:id="rId46"/>
    <p:sldId id="798" r:id="rId47"/>
    <p:sldId id="676" r:id="rId48"/>
    <p:sldId id="677" r:id="rId49"/>
    <p:sldId id="647" r:id="rId50"/>
    <p:sldId id="661" r:id="rId51"/>
    <p:sldId id="650" r:id="rId52"/>
    <p:sldId id="652" r:id="rId53"/>
    <p:sldId id="787" r:id="rId54"/>
    <p:sldId id="788" r:id="rId55"/>
    <p:sldId id="651" r:id="rId56"/>
    <p:sldId id="850" r:id="rId57"/>
    <p:sldId id="653" r:id="rId58"/>
    <p:sldId id="804" r:id="rId59"/>
    <p:sldId id="654" r:id="rId60"/>
    <p:sldId id="655" r:id="rId61"/>
    <p:sldId id="656" r:id="rId62"/>
    <p:sldId id="657" r:id="rId63"/>
    <p:sldId id="662" r:id="rId64"/>
    <p:sldId id="658" r:id="rId65"/>
    <p:sldId id="745" r:id="rId66"/>
    <p:sldId id="741" r:id="rId67"/>
    <p:sldId id="742" r:id="rId68"/>
    <p:sldId id="743" r:id="rId69"/>
    <p:sldId id="744" r:id="rId70"/>
    <p:sldId id="841" r:id="rId71"/>
    <p:sldId id="842" r:id="rId72"/>
    <p:sldId id="761" r:id="rId73"/>
    <p:sldId id="762" r:id="rId74"/>
  </p:sldIdLst>
  <p:sldSz cx="23039388" cy="1296035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68CA6741-D517-47A3-B4C6-5CB7F7DC5A2E}">
          <p14:sldIdLst>
            <p14:sldId id="321"/>
            <p14:sldId id="669"/>
            <p14:sldId id="786"/>
            <p14:sldId id="740"/>
            <p14:sldId id="710"/>
            <p14:sldId id="711"/>
            <p14:sldId id="855"/>
            <p14:sldId id="852"/>
            <p14:sldId id="853"/>
            <p14:sldId id="633"/>
            <p14:sldId id="428"/>
            <p14:sldId id="675"/>
            <p14:sldId id="803"/>
            <p14:sldId id="863"/>
            <p14:sldId id="864"/>
            <p14:sldId id="865"/>
            <p14:sldId id="866"/>
            <p14:sldId id="858"/>
            <p14:sldId id="859"/>
            <p14:sldId id="860"/>
            <p14:sldId id="861"/>
            <p14:sldId id="862"/>
            <p14:sldId id="849"/>
            <p14:sldId id="847"/>
            <p14:sldId id="846"/>
            <p14:sldId id="782"/>
            <p14:sldId id="820"/>
            <p14:sldId id="817"/>
            <p14:sldId id="739"/>
            <p14:sldId id="766"/>
            <p14:sldId id="789"/>
            <p14:sldId id="794"/>
            <p14:sldId id="767"/>
            <p14:sldId id="768"/>
            <p14:sldId id="648"/>
            <p14:sldId id="772"/>
            <p14:sldId id="793"/>
            <p14:sldId id="774"/>
            <p14:sldId id="706"/>
            <p14:sldId id="773"/>
            <p14:sldId id="775"/>
            <p14:sldId id="784"/>
            <p14:sldId id="776"/>
            <p14:sldId id="796"/>
            <p14:sldId id="797"/>
            <p14:sldId id="798"/>
            <p14:sldId id="676"/>
            <p14:sldId id="677"/>
            <p14:sldId id="647"/>
            <p14:sldId id="661"/>
            <p14:sldId id="650"/>
            <p14:sldId id="652"/>
            <p14:sldId id="787"/>
            <p14:sldId id="788"/>
            <p14:sldId id="651"/>
            <p14:sldId id="850"/>
            <p14:sldId id="653"/>
            <p14:sldId id="804"/>
            <p14:sldId id="654"/>
            <p14:sldId id="655"/>
            <p14:sldId id="656"/>
            <p14:sldId id="657"/>
            <p14:sldId id="662"/>
            <p14:sldId id="658"/>
            <p14:sldId id="745"/>
            <p14:sldId id="741"/>
            <p14:sldId id="742"/>
            <p14:sldId id="743"/>
            <p14:sldId id="744"/>
            <p14:sldId id="841"/>
            <p14:sldId id="842"/>
            <p14:sldId id="761"/>
            <p14:sldId id="762"/>
          </p14:sldIdLst>
        </p14:section>
      </p14:sectionLst>
    </p:ex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>
        <p15:guide id="1" orient="horz" pos="2693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EB1AC"/>
    <a:srgbClr val="87A896"/>
    <a:srgbClr val="4D4D4D"/>
    <a:srgbClr val="297FD5"/>
    <a:srgbClr val="7F8FA9"/>
    <a:srgbClr val="000000"/>
    <a:srgbClr val="1577BA"/>
    <a:srgbClr val="2B5259"/>
    <a:srgbClr val="090A3C"/>
    <a:srgbClr val="6F737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B9631B5-78F2-41C9-869B-9F39066F8104}" styleName="中度样式 3 - 强调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4C1A8A3-306A-4EB7-A6B1-4F7E0EB9C5D6}" styleName="中度样式 3 - 强调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0A15C55-8517-42AA-B614-E9B94910E393}" styleName="中度样式 2 - 强调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中度样式 2 - 强调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838" autoAdjust="0"/>
    <p:restoredTop sz="95896" autoAdjust="0"/>
  </p:normalViewPr>
  <p:slideViewPr>
    <p:cSldViewPr>
      <p:cViewPr varScale="1">
        <p:scale>
          <a:sx n="62" d="100"/>
          <a:sy n="62" d="100"/>
        </p:scale>
        <p:origin x="378" y="9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sorterViewPr>
    <p:cViewPr>
      <p:scale>
        <a:sx n="66" d="100"/>
        <a:sy n="66" d="100"/>
      </p:scale>
      <p:origin x="0" y="-802"/>
    </p:cViewPr>
  </p:sorterViewPr>
  <p:notesViewPr>
    <p:cSldViewPr>
      <p:cViewPr varScale="1">
        <p:scale>
          <a:sx n="87" d="100"/>
          <a:sy n="87" d="100"/>
        </p:scale>
        <p:origin x="3840" y="72"/>
      </p:cViewPr>
      <p:guideLst>
        <p:guide orient="horz" pos="2693"/>
        <p:guide pos="2160"/>
      </p:guideLst>
    </p:cSldViewPr>
  </p:notesViewPr>
  <p:gridSpacing cx="45000" cy="450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699DAC0-913F-4CFB-852F-43CCF0357516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2891DBA-2A2E-4F32-BB14-713FAEE65AF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4762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5B019A-55AE-4BF7-B4D3-0D825A3F122A}" type="datetimeFigureOut">
              <a:rPr lang="zh-CN" altLang="en-US" smtClean="0"/>
              <a:t>2022/4/15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0846743-8D4B-4DFC-A9C0-210E1C1A603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83749"/>
      </p:ext>
    </p:extLst>
  </p:cSld>
  <p:clrMap bg1="lt1" tx1="dk1" bg2="lt2" tx2="dk2" accent1="accent1" accent2="accent2" accent3="accent3" accent4="accent4" accent5="accent5" accent6="accent6" hlink="hlink" folHlink="folHlink"/>
  <p:hf sldNum="0" hdr="0" ftr="0" dt="0"/>
  <p:notesStyle>
    <a:lvl1pPr marL="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609585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1219170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82875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243833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3047924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3657509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4267093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4876678" algn="l" defTabSz="1219170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baijiahao.baidu.com/s?id=1609373471994487281&amp;wfr=spider&amp;for=pc" TargetMode="External"/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1</a:t>
            </a:r>
            <a:r>
              <a:rPr lang="zh-CN" altLang="en-US"/>
              <a:t>、 开场白</a:t>
            </a:r>
          </a:p>
        </p:txBody>
      </p:sp>
    </p:spTree>
    <p:extLst>
      <p:ext uri="{BB962C8B-B14F-4D97-AF65-F5344CB8AC3E}">
        <p14:creationId xmlns:p14="http://schemas.microsoft.com/office/powerpoint/2010/main" val="78722679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82372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845160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53235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40369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83310598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5192291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zh-CN" sz="1600" dirty="0">
              <a:solidFill>
                <a:schemeClr val="accent5"/>
              </a:solidFill>
              <a:latin typeface="思源黑体 CN Normal" panose="020B0400000000000000" charset="-122"/>
              <a:ea typeface="思源黑体 CN Normal" panose="020B04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6570102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600" dirty="0">
                <a:solidFill>
                  <a:schemeClr val="accent5"/>
                </a:solidFill>
                <a:latin typeface="思源黑体 CN Normal" panose="020B0400000000000000" charset="-122"/>
                <a:ea typeface="思源黑体 CN Normal" panose="020B0400000000000000" charset="-122"/>
              </a:rPr>
              <a:t>https://zh.wikipedia.org/wiki/OpenCV</a:t>
            </a:r>
          </a:p>
        </p:txBody>
      </p:sp>
    </p:spTree>
    <p:extLst>
      <p:ext uri="{BB962C8B-B14F-4D97-AF65-F5344CB8AC3E}">
        <p14:creationId xmlns:p14="http://schemas.microsoft.com/office/powerpoint/2010/main" val="1831939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624284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72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4847081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539226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0921951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3DDE23D-E1A6-4E23-893A-432587B374FC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30272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/>
              <a:t>4</a:t>
            </a:r>
            <a:r>
              <a:rPr lang="zh-CN" altLang="en-US"/>
              <a:t>、 课程目标</a:t>
            </a:r>
          </a:p>
        </p:txBody>
      </p:sp>
    </p:spTree>
    <p:extLst>
      <p:ext uri="{BB962C8B-B14F-4D97-AF65-F5344CB8AC3E}">
        <p14:creationId xmlns:p14="http://schemas.microsoft.com/office/powerpoint/2010/main" val="35124454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40070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52646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09779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6895372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hlinkClick r:id="rId3"/>
              </a:rPr>
              <a:t>https://baijiahao.baidu.com/s?id=1609373471994487281&amp;wfr=spider&amp;for=pc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19695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649282E3-8B8D-4B1F-84B1-46FA92F431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879924" y="2121058"/>
            <a:ext cx="17279541" cy="4512122"/>
          </a:xfrm>
        </p:spPr>
        <p:txBody>
          <a:bodyPr anchor="b"/>
          <a:lstStyle>
            <a:lvl1pPr algn="ctr"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xmlns="" id="{8D8608C2-ED2A-4C6A-AB89-F46CC8C997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879924" y="6807185"/>
            <a:ext cx="17279541" cy="3129084"/>
          </a:xfrm>
        </p:spPr>
        <p:txBody>
          <a:bodyPr/>
          <a:lstStyle>
            <a:lvl1pPr marL="0" indent="0" algn="ctr">
              <a:buNone/>
              <a:defRPr sz="4535"/>
            </a:lvl1pPr>
            <a:lvl2pPr marL="863971" indent="0" algn="ctr">
              <a:buNone/>
              <a:defRPr sz="3779"/>
            </a:lvl2pPr>
            <a:lvl3pPr marL="1727942" indent="0" algn="ctr">
              <a:buNone/>
              <a:defRPr sz="3401"/>
            </a:lvl3pPr>
            <a:lvl4pPr marL="2591913" indent="0" algn="ctr">
              <a:buNone/>
              <a:defRPr sz="3024"/>
            </a:lvl4pPr>
            <a:lvl5pPr marL="3455883" indent="0" algn="ctr">
              <a:buNone/>
              <a:defRPr sz="3024"/>
            </a:lvl5pPr>
            <a:lvl6pPr marL="4319854" indent="0" algn="ctr">
              <a:buNone/>
              <a:defRPr sz="3024"/>
            </a:lvl6pPr>
            <a:lvl7pPr marL="5183825" indent="0" algn="ctr">
              <a:buNone/>
              <a:defRPr sz="3024"/>
            </a:lvl7pPr>
            <a:lvl8pPr marL="6047796" indent="0" algn="ctr">
              <a:buNone/>
              <a:defRPr sz="3024"/>
            </a:lvl8pPr>
            <a:lvl9pPr marL="6911767" indent="0" algn="ctr">
              <a:buNone/>
              <a:defRPr sz="3024"/>
            </a:lvl9pPr>
          </a:lstStyle>
          <a:p>
            <a:r>
              <a:rPr lang="zh-CN" altLang="en-US"/>
              <a:t>单击此处编辑母版副标题样式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591B1BE7-D128-4C61-B201-3867EF753C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23376C00-A104-44DC-9EB5-3DCD8170C5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EFECE43-707A-439E-A27B-426A9A608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767552"/>
      </p:ext>
    </p:extLst>
  </p:cSld>
  <p:clrMapOvr>
    <a:masterClrMapping/>
  </p:clrMapOvr>
  <p:hf sldNum="0"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4826C720-706C-4EBD-A492-E3A7844D9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8C86093E-9668-4FF4-8E5F-172B604EF2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99CA1FC3-9C94-4F50-A644-E0FFD7AF6F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7F256C60-BD93-4EBE-A077-8B12040137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44FF5A8-525D-428B-9A46-34F5DA935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693782"/>
      </p:ext>
    </p:extLst>
  </p:cSld>
  <p:clrMapOvr>
    <a:masterClrMapping/>
  </p:clrMapOvr>
  <p:hf sldNum="0"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xmlns="" id="{5C3DA0C8-80A6-408C-9302-8C70D7B1C04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16487562" y="690018"/>
            <a:ext cx="4967868" cy="1098329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xmlns="" id="{02EDC558-6C06-4A6E-A7A9-955BE0470F3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1583958" y="690018"/>
            <a:ext cx="14615612" cy="1098329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D6D4AB11-9001-493C-AE64-B98D46ED22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4E83C42-6CAC-4E87-B5F3-3EB403F7B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890B83C1-2E73-4B31-9F61-4616310B1E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5425917"/>
      </p:ext>
    </p:extLst>
  </p:cSld>
  <p:clrMapOvr>
    <a:masterClrMapping/>
  </p:clrMapOvr>
  <p:hf sldNum="0"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空白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2" name="组合 1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6" name="文本框 5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3" name="图片 2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051046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 sz="60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grpSp>
        <p:nvGrpSpPr>
          <p:cNvPr id="14" name="组合 13"/>
          <p:cNvGrpSpPr/>
          <p:nvPr userDrawn="1"/>
        </p:nvGrpSpPr>
        <p:grpSpPr>
          <a:xfrm>
            <a:off x="13815185" y="12067752"/>
            <a:ext cx="8895440" cy="806509"/>
            <a:chOff x="13815185" y="12067752"/>
            <a:chExt cx="8895440" cy="806509"/>
          </a:xfrm>
        </p:grpSpPr>
        <p:grpSp>
          <p:nvGrpSpPr>
            <p:cNvPr id="18" name="组合 17">
              <a:extLst>
                <a:ext uri="{FF2B5EF4-FFF2-40B4-BE49-F238E27FC236}">
                  <a16:creationId xmlns:a16="http://schemas.microsoft.com/office/drawing/2014/main" xmlns="" id="{9BA6A0B2-7212-4940-B20B-F4D59FD12162}"/>
                </a:ext>
              </a:extLst>
            </p:cNvPr>
            <p:cNvGrpSpPr/>
            <p:nvPr userDrawn="1"/>
          </p:nvGrpSpPr>
          <p:grpSpPr>
            <a:xfrm>
              <a:off x="14759692" y="12228510"/>
              <a:ext cx="7950933" cy="475658"/>
              <a:chOff x="15969848" y="12230840"/>
              <a:chExt cx="6480820" cy="475658"/>
            </a:xfrm>
          </p:grpSpPr>
          <p:sp>
            <p:nvSpPr>
              <p:cNvPr id="20" name="文本框 19">
                <a:extLst>
                  <a:ext uri="{FF2B5EF4-FFF2-40B4-BE49-F238E27FC236}">
                    <a16:creationId xmlns:a16="http://schemas.microsoft.com/office/drawing/2014/main" xmlns="" id="{C1BD0C29-A1CB-432B-BD72-BD1C560C6B22}"/>
                  </a:ext>
                </a:extLst>
              </p:cNvPr>
              <p:cNvSpPr txBox="1"/>
              <p:nvPr userDrawn="1"/>
            </p:nvSpPr>
            <p:spPr>
              <a:xfrm>
                <a:off x="15969848" y="12244833"/>
                <a:ext cx="3417257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android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移动互联网高级开发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  <p:sp>
            <p:nvSpPr>
              <p:cNvPr id="21" name="文本框 20">
                <a:extLst>
                  <a:ext uri="{FF2B5EF4-FFF2-40B4-BE49-F238E27FC236}">
                    <a16:creationId xmlns:a16="http://schemas.microsoft.com/office/drawing/2014/main" xmlns="" id="{AA59E0D3-D086-4C73-A629-108E4B253682}"/>
                  </a:ext>
                </a:extLst>
              </p:cNvPr>
              <p:cNvSpPr txBox="1"/>
              <p:nvPr userDrawn="1"/>
            </p:nvSpPr>
            <p:spPr>
              <a:xfrm>
                <a:off x="19264890" y="12230840"/>
                <a:ext cx="3185778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| 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官方</a:t>
                </a:r>
                <a:r>
                  <a:rPr lang="zh-CN" altLang="en-US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客服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QQ</a:t>
                </a:r>
                <a:r>
                  <a:rPr lang="zh-CN" altLang="en-US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：</a:t>
                </a:r>
                <a:r>
                  <a:rPr lang="en-US" altLang="zh-CN" sz="2400" b="1" dirty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 </a:t>
                </a:r>
                <a:r>
                  <a:rPr lang="en-US" altLang="zh-CN" sz="2400" b="1" dirty="0" smtClean="0">
                    <a:solidFill>
                      <a:srgbClr val="090A3C"/>
                    </a:solidFill>
                    <a:latin typeface="思源黑体 CN Bold" panose="020B0800000000000000" pitchFamily="34" charset="-122"/>
                    <a:ea typeface="思源黑体 CN Bold" panose="020B0800000000000000" pitchFamily="34" charset="-122"/>
                  </a:rPr>
                  <a:t>1979846055</a:t>
                </a:r>
                <a:endParaRPr lang="en-US" sz="2400" dirty="0">
                  <a:solidFill>
                    <a:srgbClr val="090A3C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endParaRPr>
              </a:p>
            </p:txBody>
          </p:sp>
        </p:grpSp>
        <p:pic>
          <p:nvPicPr>
            <p:cNvPr id="19" name="图片 18"/>
            <p:cNvPicPr>
              <a:picLocks noChangeAspect="1"/>
            </p:cNvPicPr>
            <p:nvPr userDrawn="1"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15185" y="12067752"/>
              <a:ext cx="806509" cy="80650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633931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正文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2" name="矩形 1"/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  <p:sp>
        <p:nvSpPr>
          <p:cNvPr id="11" name="标题占位符 1">
            <a:extLst>
              <a:ext uri="{FF2B5EF4-FFF2-40B4-BE49-F238E27FC236}">
                <a16:creationId xmlns:a16="http://schemas.microsoft.com/office/drawing/2014/main" xmlns="" id="{EA6C54D6-C8C8-4305-995F-2B10D81B93B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19908" y="519000"/>
            <a:ext cx="21599654" cy="110096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单击此处编辑标题样式</a:t>
            </a:r>
          </a:p>
        </p:txBody>
      </p:sp>
      <p:sp>
        <p:nvSpPr>
          <p:cNvPr id="6" name="文本占位符 10">
            <a:extLst>
              <a:ext uri="{FF2B5EF4-FFF2-40B4-BE49-F238E27FC236}">
                <a16:creationId xmlns:a16="http://schemas.microsoft.com/office/drawing/2014/main" xmlns="" id="{BC0E6AFA-BE06-4A56-B047-70A6D6CA60F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1695662" y="2232004"/>
            <a:ext cx="19648063" cy="9828172"/>
          </a:xfrm>
          <a:prstGeom prst="rect">
            <a:avLst/>
          </a:prstGeom>
        </p:spPr>
        <p:txBody>
          <a:bodyPr/>
          <a:lstStyle>
            <a:lvl1pPr marL="863578" indent="-863578">
              <a:buClr>
                <a:srgbClr val="1577BA"/>
              </a:buClr>
              <a:buFont typeface="Arial" panose="020B0604020202020204" pitchFamily="34" charset="0"/>
              <a:buChar char="•"/>
              <a:defRPr lang="zh-CN" altLang="en-US" sz="6400" b="0" kern="1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defRPr>
            </a:lvl1pPr>
            <a:lvl2pPr>
              <a:defRPr sz="4800"/>
            </a:lvl2pPr>
          </a:lstStyle>
          <a:p>
            <a:pPr marL="863578" lvl="0" indent="-863578" algn="l" defTabSz="2303722" rtl="0" eaLnBrk="1" latinLnBrk="0" hangingPunct="1">
              <a:lnSpc>
                <a:spcPct val="150000"/>
              </a:lnSpc>
              <a:spcBef>
                <a:spcPts val="247"/>
              </a:spcBef>
              <a:buFont typeface="Arial" panose="020B0604020202020204" pitchFamily="34" charset="0"/>
              <a:buChar char="•"/>
            </a:pPr>
            <a:r>
              <a:rPr lang="zh-CN" altLang="en-US" dirty="0"/>
              <a:t>编辑文本样式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10816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033483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682878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3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57241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EB5593B8-22E2-46F9-91A6-F313B2034D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B5554BED-F445-4F0E-9891-BC3CE9C04D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AA24DFD-E769-4DCE-BA8F-B26DA0982A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B15AD33A-AD5E-4623-B0D2-824106B43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04B2FBED-DC87-44FE-B2C7-60CFDB3E53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705722"/>
      </p:ext>
    </p:extLst>
  </p:cSld>
  <p:clrMapOvr>
    <a:masterClrMapping/>
  </p:clrMapOvr>
  <p:hf sldNum="0"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26ACD073-5CB6-421F-90FF-73B57945AA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71958" y="3231089"/>
            <a:ext cx="19871472" cy="5391145"/>
          </a:xfrm>
        </p:spPr>
        <p:txBody>
          <a:bodyPr anchor="b"/>
          <a:lstStyle>
            <a:lvl1pPr>
              <a:defRPr sz="11338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2266875B-E1A3-4C2A-BE3C-AADFC7AD74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71958" y="8673236"/>
            <a:ext cx="19871472" cy="2835076"/>
          </a:xfrm>
        </p:spPr>
        <p:txBody>
          <a:bodyPr/>
          <a:lstStyle>
            <a:lvl1pPr marL="0" indent="0">
              <a:buNone/>
              <a:defRPr sz="4535">
                <a:solidFill>
                  <a:schemeClr val="tx1">
                    <a:tint val="75000"/>
                  </a:schemeClr>
                </a:solidFill>
              </a:defRPr>
            </a:lvl1pPr>
            <a:lvl2pPr marL="863971" indent="0">
              <a:buNone/>
              <a:defRPr sz="3779">
                <a:solidFill>
                  <a:schemeClr val="tx1">
                    <a:tint val="75000"/>
                  </a:schemeClr>
                </a:solidFill>
              </a:defRPr>
            </a:lvl2pPr>
            <a:lvl3pPr marL="1727942" indent="0">
              <a:buNone/>
              <a:defRPr sz="3401">
                <a:solidFill>
                  <a:schemeClr val="tx1">
                    <a:tint val="75000"/>
                  </a:schemeClr>
                </a:solidFill>
              </a:defRPr>
            </a:lvl3pPr>
            <a:lvl4pPr marL="259191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4pPr>
            <a:lvl5pPr marL="3455883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5pPr>
            <a:lvl6pPr marL="4319854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6pPr>
            <a:lvl7pPr marL="5183825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7pPr>
            <a:lvl8pPr marL="6047796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8pPr>
            <a:lvl9pPr marL="6911767" indent="0">
              <a:buNone/>
              <a:defRPr sz="3024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00DDD003-20AD-47C5-B54D-1C682F1F42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E64A3E55-3CD2-42CD-A501-15AC6AA37E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10722275-D3FC-4596-9770-D08573D68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570436"/>
      </p:ext>
    </p:extLst>
  </p:cSld>
  <p:clrMapOvr>
    <a:masterClrMapping/>
  </p:clrMapOvr>
  <p:hf sldNum="0"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01698859-49B0-4B7F-869E-032F79FBA1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D577CB95-0C20-4B37-9414-CFB3785954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583958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68682EB9-268D-4B57-BD9A-3D61C88ECE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1663690" y="3450093"/>
            <a:ext cx="9791740" cy="8223223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1ACC0AAD-2071-4B38-AA7D-1FBE7E149B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0E74A773-31D7-4D75-A372-1C064CD94C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84CBEE25-D204-4471-9438-961B0B57C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6571392"/>
      </p:ext>
    </p:extLst>
  </p:cSld>
  <p:clrMapOvr>
    <a:masterClrMapping/>
  </p:clrMapOvr>
  <p:hf sldNum="0"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AEE5502C-3B0C-4B02-A414-81DF1905A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59" y="690019"/>
            <a:ext cx="19871472" cy="2505069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BDF04704-7C32-4246-AC18-8CDD9BF6DF7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6960" y="3177087"/>
            <a:ext cx="9746740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xmlns="" id="{E1BB3DEA-BFC9-4231-BFBE-80499F24669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586960" y="4734128"/>
            <a:ext cx="9746740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xmlns="" id="{C4E6BD28-5582-43AE-AB67-34F9DFDF888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63690" y="3177087"/>
            <a:ext cx="9794741" cy="1557041"/>
          </a:xfrm>
        </p:spPr>
        <p:txBody>
          <a:bodyPr anchor="b"/>
          <a:lstStyle>
            <a:lvl1pPr marL="0" indent="0">
              <a:buNone/>
              <a:defRPr sz="4535" b="1"/>
            </a:lvl1pPr>
            <a:lvl2pPr marL="863971" indent="0">
              <a:buNone/>
              <a:defRPr sz="3779" b="1"/>
            </a:lvl2pPr>
            <a:lvl3pPr marL="1727942" indent="0">
              <a:buNone/>
              <a:defRPr sz="3401" b="1"/>
            </a:lvl3pPr>
            <a:lvl4pPr marL="2591913" indent="0">
              <a:buNone/>
              <a:defRPr sz="3024" b="1"/>
            </a:lvl4pPr>
            <a:lvl5pPr marL="3455883" indent="0">
              <a:buNone/>
              <a:defRPr sz="3024" b="1"/>
            </a:lvl5pPr>
            <a:lvl6pPr marL="4319854" indent="0">
              <a:buNone/>
              <a:defRPr sz="3024" b="1"/>
            </a:lvl6pPr>
            <a:lvl7pPr marL="5183825" indent="0">
              <a:buNone/>
              <a:defRPr sz="3024" b="1"/>
            </a:lvl7pPr>
            <a:lvl8pPr marL="6047796" indent="0">
              <a:buNone/>
              <a:defRPr sz="3024" b="1"/>
            </a:lvl8pPr>
            <a:lvl9pPr marL="6911767" indent="0">
              <a:buNone/>
              <a:defRPr sz="3024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xmlns="" id="{2B281AAB-BCF6-4291-8D7E-269AFF698E0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1663690" y="4734128"/>
            <a:ext cx="9794741" cy="6963189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xmlns="" id="{EFC1F4C6-ACD2-431A-BEA9-029F7D5470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xmlns="" id="{C5CC6F6B-08B8-4D46-B033-7C43DF4D45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xmlns="" id="{3B5ED0D3-8140-474A-947D-5BC47A342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527947"/>
      </p:ext>
    </p:extLst>
  </p:cSld>
  <p:clrMapOvr>
    <a:masterClrMapping/>
  </p:clrMapOvr>
  <p:hf sldNum="0"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3E74FC1-9D17-4335-8A63-F3D799BF5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xmlns="" id="{8ED7DFC0-A498-48BE-9043-E9B9DB5CAF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xmlns="" id="{7DCAC06C-48CB-4A7B-9023-AB77F499C3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xmlns="" id="{168FCC90-490C-4729-8D6A-72FE62CD35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xmlns="" id="{440B7B46-19A4-418B-868F-CF0AE3E3B52D}"/>
              </a:ext>
            </a:extLst>
          </p:cNvPr>
          <p:cNvSpPr/>
          <p:nvPr userDrawn="1"/>
        </p:nvSpPr>
        <p:spPr>
          <a:xfrm>
            <a:off x="1" y="539959"/>
            <a:ext cx="719907" cy="1080008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/>
          </a:p>
        </p:txBody>
      </p:sp>
    </p:spTree>
    <p:extLst>
      <p:ext uri="{BB962C8B-B14F-4D97-AF65-F5344CB8AC3E}">
        <p14:creationId xmlns:p14="http://schemas.microsoft.com/office/powerpoint/2010/main" val="3235285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xmlns="" id="{CCCE6601-4BCE-4FD4-96B8-F48FD17539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xmlns="" id="{CB55EDDF-5AC2-43CC-B9FE-7C3027548E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xmlns="" id="{D9B0BA2A-93D5-4242-BABF-F51590BE0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848140"/>
      </p:ext>
    </p:extLst>
  </p:cSld>
  <p:clrMapOvr>
    <a:masterClrMapping/>
  </p:clrMapOvr>
  <p:hf sldNum="0"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F4BDD72A-7666-49A9-A019-DCEECA8760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xmlns="" id="{949F0111-5005-41FE-977E-174BF4C9B9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>
              <a:defRPr sz="6047"/>
            </a:lvl1pPr>
            <a:lvl2pPr>
              <a:defRPr sz="5291"/>
            </a:lvl2pPr>
            <a:lvl3pPr>
              <a:defRPr sz="4535"/>
            </a:lvl3pPr>
            <a:lvl4pPr>
              <a:defRPr sz="3779"/>
            </a:lvl4pPr>
            <a:lvl5pPr>
              <a:defRPr sz="3779"/>
            </a:lvl5pPr>
            <a:lvl6pPr>
              <a:defRPr sz="3779"/>
            </a:lvl6pPr>
            <a:lvl7pPr>
              <a:defRPr sz="3779"/>
            </a:lvl7pPr>
            <a:lvl8pPr>
              <a:defRPr sz="3779"/>
            </a:lvl8pPr>
            <a:lvl9pPr>
              <a:defRPr sz="3779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1D415857-2CA1-4655-8977-C2302B7DAF3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F2EF10C8-2A42-4A49-AA6D-7227F4C1EA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FB60FFEB-B3FB-4500-A47E-89686716E6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4B3CB5BE-70CA-4DFA-87B4-6848EB2A9C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3704684"/>
      </p:ext>
    </p:extLst>
  </p:cSld>
  <p:clrMapOvr>
    <a:masterClrMapping/>
  </p:clrMapOvr>
  <p:hf sldNum="0"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935D32AE-5CD1-4370-B86F-075669EA4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6960" y="864023"/>
            <a:ext cx="7430802" cy="3024082"/>
          </a:xfrm>
        </p:spPr>
        <p:txBody>
          <a:bodyPr anchor="b"/>
          <a:lstStyle>
            <a:lvl1pPr>
              <a:defRPr sz="6047"/>
            </a:lvl1pPr>
          </a:lstStyle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xmlns="" id="{D65391CF-B324-4F3C-B0BE-265226F4CB9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9794741" y="1866051"/>
            <a:ext cx="11663690" cy="9210249"/>
          </a:xfrm>
        </p:spPr>
        <p:txBody>
          <a:bodyPr/>
          <a:lstStyle>
            <a:lvl1pPr marL="0" indent="0">
              <a:buNone/>
              <a:defRPr sz="6047"/>
            </a:lvl1pPr>
            <a:lvl2pPr marL="863971" indent="0">
              <a:buNone/>
              <a:defRPr sz="5291"/>
            </a:lvl2pPr>
            <a:lvl3pPr marL="1727942" indent="0">
              <a:buNone/>
              <a:defRPr sz="4535"/>
            </a:lvl3pPr>
            <a:lvl4pPr marL="2591913" indent="0">
              <a:buNone/>
              <a:defRPr sz="3779"/>
            </a:lvl4pPr>
            <a:lvl5pPr marL="3455883" indent="0">
              <a:buNone/>
              <a:defRPr sz="3779"/>
            </a:lvl5pPr>
            <a:lvl6pPr marL="4319854" indent="0">
              <a:buNone/>
              <a:defRPr sz="3779"/>
            </a:lvl6pPr>
            <a:lvl7pPr marL="5183825" indent="0">
              <a:buNone/>
              <a:defRPr sz="3779"/>
            </a:lvl7pPr>
            <a:lvl8pPr marL="6047796" indent="0">
              <a:buNone/>
              <a:defRPr sz="3779"/>
            </a:lvl8pPr>
            <a:lvl9pPr marL="6911767" indent="0">
              <a:buNone/>
              <a:defRPr sz="3779"/>
            </a:lvl9pPr>
          </a:lstStyle>
          <a:p>
            <a:endParaRPr 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xmlns="" id="{26A6D082-052D-40EE-B78C-68C0C43570F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1586960" y="3888105"/>
            <a:ext cx="7430802" cy="7203195"/>
          </a:xfrm>
        </p:spPr>
        <p:txBody>
          <a:bodyPr/>
          <a:lstStyle>
            <a:lvl1pPr marL="0" indent="0">
              <a:buNone/>
              <a:defRPr sz="3024"/>
            </a:lvl1pPr>
            <a:lvl2pPr marL="863971" indent="0">
              <a:buNone/>
              <a:defRPr sz="2646"/>
            </a:lvl2pPr>
            <a:lvl3pPr marL="1727942" indent="0">
              <a:buNone/>
              <a:defRPr sz="2268"/>
            </a:lvl3pPr>
            <a:lvl4pPr marL="2591913" indent="0">
              <a:buNone/>
              <a:defRPr sz="1890"/>
            </a:lvl4pPr>
            <a:lvl5pPr marL="3455883" indent="0">
              <a:buNone/>
              <a:defRPr sz="1890"/>
            </a:lvl5pPr>
            <a:lvl6pPr marL="4319854" indent="0">
              <a:buNone/>
              <a:defRPr sz="1890"/>
            </a:lvl6pPr>
            <a:lvl7pPr marL="5183825" indent="0">
              <a:buNone/>
              <a:defRPr sz="1890"/>
            </a:lvl7pPr>
            <a:lvl8pPr marL="6047796" indent="0">
              <a:buNone/>
              <a:defRPr sz="1890"/>
            </a:lvl8pPr>
            <a:lvl9pPr marL="6911767" indent="0">
              <a:buNone/>
              <a:defRPr sz="189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xmlns="" id="{BB13C8BF-75CB-4319-ACE4-7D77AD299C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xmlns="" id="{1B63A3AF-9AFF-4D55-8C2B-32FB8FDE63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xmlns="" id="{777B6167-A360-4368-BEA0-23F5DDA018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8534623"/>
      </p:ext>
    </p:extLst>
  </p:cSld>
  <p:clrMapOvr>
    <a:masterClrMapping/>
  </p:clrMapOvr>
  <p:hf sldNum="0"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xmlns="" id="{BC0F57BF-37FB-4CB6-903B-464CA7EB6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83958" y="690019"/>
            <a:ext cx="19871472" cy="25050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/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xmlns="" id="{7431A91A-5BFA-4DF1-8581-DC86148A158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583958" y="3450093"/>
            <a:ext cx="19871472" cy="822322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/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xmlns="" id="{3894281D-B287-407A-9369-7378652F3F4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158395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92C84F8-6015-41F6-B7C9-6E32EB8C5074}" type="datetimeFigureOut">
              <a:rPr lang="en-US" smtClean="0"/>
              <a:t>4/15/2022</a:t>
            </a:fld>
            <a:endParaRPr 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xmlns="" id="{4717A8E9-48DA-4B1F-8856-7C50D36813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631798" y="12012325"/>
            <a:ext cx="7775793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xmlns="" id="{C313D997-5809-42E4-9558-8E9B47FB5E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6271568" y="12012325"/>
            <a:ext cx="5183862" cy="69001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26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623484-B154-4550-BE4F-07484FF64C5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01027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  <p:sldLayoutId id="2147483655" r:id="rId3"/>
    <p:sldLayoutId id="2147483656" r:id="rId4"/>
    <p:sldLayoutId id="2147483657" r:id="rId5"/>
    <p:sldLayoutId id="2147483658" r:id="rId6"/>
    <p:sldLayoutId id="2147483659" r:id="rId7"/>
    <p:sldLayoutId id="2147483660" r:id="rId8"/>
    <p:sldLayoutId id="2147483661" r:id="rId9"/>
    <p:sldLayoutId id="2147483662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69" r:id="rId16"/>
    <p:sldLayoutId id="2147483673" r:id="rId17"/>
  </p:sldLayoutIdLst>
  <p:hf sldNum="0" hdr="0" dt="0"/>
  <p:txStyles>
    <p:titleStyle>
      <a:lvl1pPr algn="l" defTabSz="1727942" rtl="0" eaLnBrk="1" latinLnBrk="0" hangingPunct="1">
        <a:lnSpc>
          <a:spcPct val="90000"/>
        </a:lnSpc>
        <a:spcBef>
          <a:spcPct val="0"/>
        </a:spcBef>
        <a:buNone/>
        <a:defRPr sz="8315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31985" indent="-431985" algn="l" defTabSz="1727942" rtl="0" eaLnBrk="1" latinLnBrk="0" hangingPunct="1">
        <a:lnSpc>
          <a:spcPct val="90000"/>
        </a:lnSpc>
        <a:spcBef>
          <a:spcPts val="1890"/>
        </a:spcBef>
        <a:buFont typeface="Arial" panose="020B0604020202020204" pitchFamily="34" charset="0"/>
        <a:buChar char="•"/>
        <a:defRPr sz="5291" kern="1200">
          <a:solidFill>
            <a:schemeClr val="tx1"/>
          </a:solidFill>
          <a:latin typeface="+mn-lt"/>
          <a:ea typeface="+mn-ea"/>
          <a:cs typeface="+mn-cs"/>
        </a:defRPr>
      </a:lvl1pPr>
      <a:lvl2pPr marL="1295956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4535" kern="1200">
          <a:solidFill>
            <a:schemeClr val="tx1"/>
          </a:solidFill>
          <a:latin typeface="+mn-lt"/>
          <a:ea typeface="+mn-ea"/>
          <a:cs typeface="+mn-cs"/>
        </a:defRPr>
      </a:lvl2pPr>
      <a:lvl3pPr marL="2159927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779" kern="1200">
          <a:solidFill>
            <a:schemeClr val="tx1"/>
          </a:solidFill>
          <a:latin typeface="+mn-lt"/>
          <a:ea typeface="+mn-ea"/>
          <a:cs typeface="+mn-cs"/>
        </a:defRPr>
      </a:lvl3pPr>
      <a:lvl4pPr marL="3023898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887869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75184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615810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479781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7343752" indent="-431985" algn="l" defTabSz="1727942" rtl="0" eaLnBrk="1" latinLnBrk="0" hangingPunct="1">
        <a:lnSpc>
          <a:spcPct val="90000"/>
        </a:lnSpc>
        <a:spcBef>
          <a:spcPts val="945"/>
        </a:spcBef>
        <a:buFont typeface="Arial" panose="020B0604020202020204" pitchFamily="34" charset="0"/>
        <a:buChar char="•"/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1pPr>
      <a:lvl2pPr marL="863971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2pPr>
      <a:lvl3pPr marL="1727942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3pPr>
      <a:lvl4pPr marL="259191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4pPr>
      <a:lvl5pPr marL="3455883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5pPr>
      <a:lvl6pPr marL="4319854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6pPr>
      <a:lvl7pPr marL="5183825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7pPr>
      <a:lvl8pPr marL="6047796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8pPr>
      <a:lvl9pPr marL="6911767" algn="l" defTabSz="1727942" rtl="0" eaLnBrk="1" latinLnBrk="0" hangingPunct="1">
        <a:defRPr sz="3401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1.jp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5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6.xml"/><Relationship Id="rId2" Type="http://schemas.openxmlformats.org/officeDocument/2006/relationships/tags" Target="../tags/tag4.xml"/><Relationship Id="rId1" Type="http://schemas.openxmlformats.org/officeDocument/2006/relationships/tags" Target="../tags/tag3.xml"/><Relationship Id="rId4" Type="http://schemas.openxmlformats.org/officeDocument/2006/relationships/notesSlide" Target="../notesSlides/notesSlide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0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9.png"/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jp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4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4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gif"/><Relationship Id="rId2" Type="http://schemas.openxmlformats.org/officeDocument/2006/relationships/image" Target="../media/image59.jpeg"/><Relationship Id="rId1" Type="http://schemas.openxmlformats.org/officeDocument/2006/relationships/slideLayout" Target="../slideLayouts/slideLayout14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jpeg"/><Relationship Id="rId1" Type="http://schemas.openxmlformats.org/officeDocument/2006/relationships/slideLayout" Target="../slideLayouts/slideLayout14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4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70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4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74.png"/><Relationship Id="rId4" Type="http://schemas.openxmlformats.org/officeDocument/2006/relationships/image" Target="../media/image73.pn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7.xml"/><Relationship Id="rId2" Type="http://schemas.openxmlformats.org/officeDocument/2006/relationships/tags" Target="../tags/tag6.xml"/><Relationship Id="rId1" Type="http://schemas.openxmlformats.org/officeDocument/2006/relationships/tags" Target="../tags/tag5.xml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1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流程图: 过程 15"/>
          <p:cNvSpPr/>
          <p:nvPr/>
        </p:nvSpPr>
        <p:spPr>
          <a:xfrm>
            <a:off x="0" y="10260439"/>
            <a:ext cx="23039469" cy="2699911"/>
          </a:xfrm>
          <a:prstGeom prst="flowChartProcess">
            <a:avLst/>
          </a:prstGeom>
          <a:solidFill>
            <a:srgbClr val="87A89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3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xmlns="" id="{97D501F0-FA97-4424-A9C8-A6EA4D49898C}"/>
              </a:ext>
            </a:extLst>
          </p:cNvPr>
          <p:cNvGrpSpPr/>
          <p:nvPr/>
        </p:nvGrpSpPr>
        <p:grpSpPr>
          <a:xfrm>
            <a:off x="3836180" y="4500175"/>
            <a:ext cx="15367028" cy="4980305"/>
            <a:chOff x="5266365" y="4481724"/>
            <a:chExt cx="13633330" cy="4980305"/>
          </a:xfrm>
        </p:grpSpPr>
        <p:sp>
          <p:nvSpPr>
            <p:cNvPr id="10" name="TextBox 29">
              <a:extLst>
                <a:ext uri="{FF2B5EF4-FFF2-40B4-BE49-F238E27FC236}">
                  <a16:creationId xmlns:a16="http://schemas.microsoft.com/office/drawing/2014/main" xmlns="" id="{F9D43B12-AC98-4BB4-933D-F127548715CE}"/>
                </a:ext>
              </a:extLst>
            </p:cNvPr>
            <p:cNvSpPr txBox="1"/>
            <p:nvPr/>
          </p:nvSpPr>
          <p:spPr>
            <a:xfrm>
              <a:off x="5266365" y="4481724"/>
              <a:ext cx="13633330" cy="1585153"/>
            </a:xfrm>
            <a:prstGeom prst="rect">
              <a:avLst/>
            </a:prstGeom>
            <a:noFill/>
          </p:spPr>
          <p:txBody>
            <a:bodyPr wrap="square" rtlCol="0" anchor="t" anchorCtr="0">
              <a:noAutofit/>
            </a:bodyPr>
            <a:lstStyle/>
            <a:p>
              <a:pPr algn="ctr">
                <a:lnSpc>
                  <a:spcPct val="105000"/>
                </a:lnSpc>
              </a:pPr>
              <a:r>
                <a:rPr lang="en-US" altLang="zh-CN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《android</a:t>
              </a:r>
              <a:r>
                <a:rPr lang="zh-CN" altLang="en-US" sz="8000" b="1" dirty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移动互联网高级开发</a:t>
              </a:r>
              <a:r>
                <a:rPr lang="en-US" altLang="zh-CN" sz="8000" b="1" dirty="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Times New Roman" panose="02020603050405020304" pitchFamily="18" charset="0"/>
                </a:rPr>
                <a:t>》</a:t>
              </a:r>
              <a:endParaRPr lang="zh-CN" altLang="en-US" sz="8000" b="1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11" name="TextBox 53">
              <a:extLst>
                <a:ext uri="{FF2B5EF4-FFF2-40B4-BE49-F238E27FC236}">
                  <a16:creationId xmlns:a16="http://schemas.microsoft.com/office/drawing/2014/main" xmlns="" id="{371E43EE-F17E-4BD8-91BC-7673B2926E02}"/>
                </a:ext>
              </a:extLst>
            </p:cNvPr>
            <p:cNvSpPr txBox="1"/>
            <p:nvPr/>
          </p:nvSpPr>
          <p:spPr>
            <a:xfrm>
              <a:off x="6460865" y="6385171"/>
              <a:ext cx="1093500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600" smtClean="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VIP</a:t>
              </a:r>
              <a:endParaRPr lang="zh-CN" altLang="en-US" sz="6600" dirty="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  <p:sp>
          <p:nvSpPr>
            <p:cNvPr id="17" name="TextBox 53">
              <a:extLst>
                <a:ext uri="{FF2B5EF4-FFF2-40B4-BE49-F238E27FC236}">
                  <a16:creationId xmlns:a16="http://schemas.microsoft.com/office/drawing/2014/main" xmlns="" id="{F9DF0C96-B9CE-45CD-B3CE-CD65703A3DCD}"/>
                </a:ext>
              </a:extLst>
            </p:cNvPr>
            <p:cNvSpPr txBox="1"/>
            <p:nvPr/>
          </p:nvSpPr>
          <p:spPr>
            <a:xfrm>
              <a:off x="6615530" y="8815698"/>
              <a:ext cx="10935000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3600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Noto Sans CJK SC Medium" charset="-122"/>
                </a:rPr>
                <a:t>用代码码出自己牛逼的人生</a:t>
              </a:r>
              <a:endPara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  <a:cs typeface="Noto Sans CJK SC Medium" charset="-122"/>
              </a:endParaRP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039803" y="1465187"/>
            <a:ext cx="10453405" cy="1729988"/>
            <a:chOff x="7039803" y="1465187"/>
            <a:chExt cx="10453405" cy="1729988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xmlns="" id="{5C12BDFC-3B32-44E8-B922-9E5F28858A76}"/>
                </a:ext>
              </a:extLst>
            </p:cNvPr>
            <p:cNvGrpSpPr/>
            <p:nvPr/>
          </p:nvGrpSpPr>
          <p:grpSpPr>
            <a:xfrm>
              <a:off x="7039803" y="1715925"/>
              <a:ext cx="4845398" cy="1276993"/>
              <a:chOff x="5624694" y="1705372"/>
              <a:chExt cx="4845398" cy="1276993"/>
            </a:xfrm>
          </p:grpSpPr>
          <p:pic>
            <p:nvPicPr>
              <p:cNvPr id="13" name="图片 12">
                <a:extLst>
                  <a:ext uri="{FF2B5EF4-FFF2-40B4-BE49-F238E27FC236}">
                    <a16:creationId xmlns:a16="http://schemas.microsoft.com/office/drawing/2014/main" xmlns="" id="{7CFD3F3B-22A9-43D9-92D9-0F4143BD87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624694" y="1705372"/>
                <a:ext cx="3800574" cy="1276993"/>
              </a:xfrm>
              <a:prstGeom prst="rect">
                <a:avLst/>
              </a:prstGeom>
            </p:spPr>
          </p:pic>
          <p:sp>
            <p:nvSpPr>
              <p:cNvPr id="14" name="十字形 13">
                <a:extLst>
                  <a:ext uri="{FF2B5EF4-FFF2-40B4-BE49-F238E27FC236}">
                    <a16:creationId xmlns:a16="http://schemas.microsoft.com/office/drawing/2014/main" xmlns="" id="{14A66B0D-B6B1-4CA2-A936-35E77C56E115}"/>
                  </a:ext>
                </a:extLst>
              </p:cNvPr>
              <p:cNvSpPr/>
              <p:nvPr/>
            </p:nvSpPr>
            <p:spPr>
              <a:xfrm>
                <a:off x="9930092" y="2073868"/>
                <a:ext cx="540000" cy="540000"/>
              </a:xfrm>
              <a:prstGeom prst="plus">
                <a:avLst>
                  <a:gd name="adj" fmla="val 42882"/>
                </a:avLst>
              </a:prstGeom>
              <a:solidFill>
                <a:srgbClr val="1577BA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rgbClr val="1577BA"/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pic>
          <p:nvPicPr>
            <p:cNvPr id="18" name="图片 17" descr="logo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2390025" y="1465187"/>
              <a:ext cx="1729988" cy="1729988"/>
            </a:xfrm>
            <a:prstGeom prst="rect">
              <a:avLst/>
            </a:prstGeom>
          </p:spPr>
        </p:pic>
        <p:sp>
          <p:nvSpPr>
            <p:cNvPr id="2" name="文本框 1"/>
            <p:cNvSpPr txBox="1"/>
            <p:nvPr/>
          </p:nvSpPr>
          <p:spPr>
            <a:xfrm>
              <a:off x="12779694" y="1610361"/>
              <a:ext cx="4713514" cy="1276993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6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码牛学院</a:t>
              </a:r>
              <a:endParaRPr lang="en-US" altLang="zh-CN" sz="3600" b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  <a:p>
              <a:pPr algn="ctr">
                <a:lnSpc>
                  <a:spcPct val="150000"/>
                </a:lnSpc>
              </a:pPr>
              <a:r>
                <a:rPr lang="zh-CN" altLang="en-US" dirty="0" smtClean="0">
                  <a:solidFill>
                    <a:schemeClr val="tx1">
                      <a:lumMod val="85000"/>
                      <a:lumOff val="15000"/>
                    </a:schemeClr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代码成就人生</a:t>
              </a:r>
              <a:endPara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2G  3G  4G  5G</a:t>
            </a:r>
            <a:r>
              <a:rPr lang="zh-CN" altLang="en-US" dirty="0" smtClean="0"/>
              <a:t>的变革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94694" y="1980175"/>
            <a:ext cx="7810567" cy="10080098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084694" y="1777724"/>
            <a:ext cx="14586681" cy="10485000"/>
            <a:chOff x="6164694" y="1755175"/>
            <a:chExt cx="14586681" cy="10485000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164694" y="1755175"/>
              <a:ext cx="8065386" cy="10485000"/>
            </a:xfrm>
            <a:prstGeom prst="rect">
              <a:avLst/>
            </a:prstGeom>
          </p:spPr>
        </p:pic>
        <p:sp>
          <p:nvSpPr>
            <p:cNvPr id="5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2G</a:t>
              </a:r>
              <a:r>
                <a:rPr lang="zh-CN" altLang="en-US" sz="3600" dirty="0" smtClean="0"/>
                <a:t>的时候我们只能打电话聊天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3G</a:t>
              </a:r>
              <a:r>
                <a:rPr lang="zh-CN" altLang="en-US" sz="3600" dirty="0" smtClean="0"/>
                <a:t>到来 重塑人们沟通方式，诞生一系列巨头 腾讯  </a:t>
              </a:r>
              <a:r>
                <a:rPr lang="en-US" altLang="zh-CN" sz="3600" dirty="0" err="1" smtClean="0"/>
                <a:t>facebook</a:t>
              </a:r>
              <a:r>
                <a:rPr lang="en-US" altLang="zh-CN" sz="3600" dirty="0" smtClean="0"/>
                <a:t> </a:t>
              </a:r>
              <a:r>
                <a:rPr lang="zh-CN" altLang="en-US" sz="3600" dirty="0"/>
                <a:t>阿里巴巴</a:t>
              </a:r>
            </a:p>
          </p:txBody>
        </p:sp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4237107" y="8235175"/>
              <a:ext cx="4221846" cy="1844200"/>
            </a:xfrm>
            <a:prstGeom prst="rect">
              <a:avLst/>
            </a:prstGeom>
          </p:spPr>
        </p:pic>
      </p:grpSp>
      <p:grpSp>
        <p:nvGrpSpPr>
          <p:cNvPr id="8" name="组合 7"/>
          <p:cNvGrpSpPr/>
          <p:nvPr/>
        </p:nvGrpSpPr>
        <p:grpSpPr>
          <a:xfrm>
            <a:off x="4904694" y="2688271"/>
            <a:ext cx="14586681" cy="9372002"/>
            <a:chOff x="6164694" y="2311674"/>
            <a:chExt cx="14586681" cy="9372002"/>
          </a:xfrm>
        </p:grpSpPr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4694" y="2311674"/>
              <a:ext cx="8065386" cy="9372002"/>
            </a:xfrm>
            <a:prstGeom prst="rect">
              <a:avLst/>
            </a:prstGeom>
          </p:spPr>
        </p:pic>
        <p:sp>
          <p:nvSpPr>
            <p:cNvPr id="10" name="标题 1"/>
            <p:cNvSpPr txBox="1">
              <a:spLocks/>
            </p:cNvSpPr>
            <p:nvPr/>
          </p:nvSpPr>
          <p:spPr>
            <a:xfrm>
              <a:off x="14237107" y="2835175"/>
              <a:ext cx="6514268" cy="69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6000" kern="1200">
                  <a:solidFill>
                    <a:srgbClr val="00B050"/>
                  </a:solidFill>
                  <a:latin typeface="黑体" panose="02010609060101010101" pitchFamily="49" charset="-122"/>
                  <a:ea typeface="黑体" panose="02010609060101010101" pitchFamily="49" charset="-122"/>
                  <a:cs typeface="+mj-cs"/>
                </a:defRPr>
              </a:lvl1pPr>
            </a:lstStyle>
            <a:p>
              <a:pPr algn="just">
                <a:lnSpc>
                  <a:spcPct val="100000"/>
                </a:lnSpc>
              </a:pPr>
              <a:r>
                <a:rPr lang="en-US" altLang="zh-CN" sz="3600" dirty="0" smtClean="0"/>
                <a:t>4G </a:t>
              </a:r>
              <a:r>
                <a:rPr lang="zh-CN" altLang="en-US" sz="3600" dirty="0" smtClean="0"/>
                <a:t>进入短视频时代</a:t>
              </a:r>
              <a:endParaRPr lang="en-US" altLang="zh-CN" sz="3600" dirty="0" smtClean="0"/>
            </a:p>
            <a:p>
              <a:pPr algn="just">
                <a:lnSpc>
                  <a:spcPct val="100000"/>
                </a:lnSpc>
              </a:pPr>
              <a:r>
                <a:rPr lang="zh-CN" altLang="en-US" sz="3600" dirty="0" smtClean="0"/>
                <a:t>诞生抖音 字节跳动</a:t>
              </a:r>
              <a:endParaRPr lang="zh-CN" altLang="en-US" sz="3600" dirty="0"/>
            </a:p>
          </p:txBody>
        </p:sp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109241" y="7595402"/>
              <a:ext cx="1844200" cy="1844200"/>
            </a:xfrm>
            <a:prstGeom prst="rect">
              <a:avLst/>
            </a:prstGeom>
          </p:spPr>
        </p:pic>
      </p:grpSp>
      <p:sp>
        <p:nvSpPr>
          <p:cNvPr id="14" name="标题 1"/>
          <p:cNvSpPr txBox="1">
            <a:spLocks/>
          </p:cNvSpPr>
          <p:nvPr/>
        </p:nvSpPr>
        <p:spPr>
          <a:xfrm>
            <a:off x="8663762" y="2870253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时代即将到来，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对企业和个人有哪些变化呢？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第一个就是传播方式改变，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以前的传播在</a:t>
            </a:r>
            <a:r>
              <a:rPr lang="en-US" altLang="zh-CN" sz="3600" dirty="0"/>
              <a:t>3G</a:t>
            </a:r>
            <a:r>
              <a:rPr lang="zh-CN" altLang="en-US" sz="3600" dirty="0"/>
              <a:t>时代</a:t>
            </a:r>
            <a:r>
              <a:rPr lang="en-US" altLang="zh-CN" sz="3600" dirty="0"/>
              <a:t>4G</a:t>
            </a:r>
            <a:r>
              <a:rPr lang="zh-CN" altLang="en-US" sz="3600" dirty="0"/>
              <a:t>时代，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主要靠文字、靠图片、靠</a:t>
            </a:r>
            <a:r>
              <a:rPr lang="zh-CN" altLang="en-US" sz="3600" dirty="0" smtClean="0"/>
              <a:t>声音</a:t>
            </a:r>
            <a:endParaRPr lang="en-US" altLang="zh-CN" sz="3600" dirty="0" smtClean="0"/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8566037" y="3245276"/>
            <a:ext cx="6514268" cy="6975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pitchFamily="49" charset="-122"/>
                <a:ea typeface="黑体" panose="02010609060101010101" pitchFamily="49" charset="-122"/>
                <a:cs typeface="+mj-cs"/>
              </a:defRPr>
            </a:lvl1pPr>
          </a:lstStyle>
          <a:p>
            <a:pPr algn="just">
              <a:lnSpc>
                <a:spcPct val="100000"/>
              </a:lnSpc>
            </a:pPr>
            <a:r>
              <a:rPr lang="en-US" altLang="zh-CN" sz="3600" dirty="0"/>
              <a:t>2G </a:t>
            </a:r>
            <a:r>
              <a:rPr lang="zh-CN" altLang="en-US" sz="3600" dirty="0"/>
              <a:t>时代看小说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3G </a:t>
            </a:r>
            <a:r>
              <a:rPr lang="zh-CN" altLang="en-US" sz="3600" dirty="0"/>
              <a:t>时代舔美图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4G </a:t>
            </a:r>
            <a:r>
              <a:rPr lang="zh-CN" altLang="en-US" sz="3600" dirty="0"/>
              <a:t>时代看视频</a:t>
            </a:r>
            <a:r>
              <a:rPr lang="zh-CN" altLang="en-US" sz="3600" dirty="0" smtClean="0"/>
              <a:t>，</a:t>
            </a: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 </a:t>
            </a:r>
            <a:r>
              <a:rPr lang="zh-CN" altLang="en-US" sz="3600" dirty="0"/>
              <a:t>时代</a:t>
            </a:r>
            <a:r>
              <a:rPr lang="en-US" altLang="zh-CN" sz="3600" dirty="0" smtClean="0"/>
              <a:t>……</a:t>
            </a:r>
          </a:p>
          <a:p>
            <a:pPr algn="just">
              <a:lnSpc>
                <a:spcPct val="100000"/>
              </a:lnSpc>
            </a:pPr>
            <a:endParaRPr lang="en-US" altLang="zh-CN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带来更快的连接速度，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带来更低的延迟。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5G</a:t>
            </a:r>
            <a:r>
              <a:rPr lang="zh-CN" altLang="en-US" sz="3600" dirty="0"/>
              <a:t>来临后，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传播路径和载体将会以视频为主，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en-US" altLang="zh-CN" sz="3600" dirty="0"/>
              <a:t>2019</a:t>
            </a:r>
            <a:r>
              <a:rPr lang="zh-CN" altLang="en-US" sz="3600" dirty="0"/>
              <a:t>年，</a:t>
            </a:r>
            <a:r>
              <a:rPr lang="en-US" altLang="zh-CN" sz="3600" dirty="0"/>
              <a:t>5G</a:t>
            </a:r>
            <a:r>
              <a:rPr lang="zh-CN" altLang="en-US" sz="3600" dirty="0"/>
              <a:t>商用将会全面普及，</a:t>
            </a:r>
          </a:p>
          <a:p>
            <a:pPr algn="just">
              <a:lnSpc>
                <a:spcPct val="100000"/>
              </a:lnSpc>
            </a:pPr>
            <a:endParaRPr lang="zh-CN" altLang="en-US" sz="3600" dirty="0"/>
          </a:p>
          <a:p>
            <a:pPr algn="just">
              <a:lnSpc>
                <a:spcPct val="100000"/>
              </a:lnSpc>
            </a:pPr>
            <a:r>
              <a:rPr lang="zh-CN" altLang="en-US" sz="3600" dirty="0"/>
              <a:t>未来一定</a:t>
            </a:r>
            <a:r>
              <a:rPr lang="zh-CN" altLang="en-US" sz="3600" dirty="0" smtClean="0"/>
              <a:t>是音视频</a:t>
            </a:r>
            <a:r>
              <a:rPr lang="zh-CN" altLang="en-US" sz="3600" dirty="0"/>
              <a:t>时代为主。</a:t>
            </a:r>
          </a:p>
        </p:txBody>
      </p:sp>
    </p:spTree>
    <p:extLst>
      <p:ext uri="{BB962C8B-B14F-4D97-AF65-F5344CB8AC3E}">
        <p14:creationId xmlns:p14="http://schemas.microsoft.com/office/powerpoint/2010/main" val="1291500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3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3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6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3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6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3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2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2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xit" presetSubtype="8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6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200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1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4" grpId="1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3" b="1">
                <a:solidFill>
                  <a:schemeClr val="bg1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/>
              <a:t>你</a:t>
            </a:r>
            <a:r>
              <a:rPr lang="zh-CN" altLang="en-US" dirty="0" smtClean="0"/>
              <a:t>为什么学习音视频学不好</a:t>
            </a:r>
            <a:endParaRPr lang="zh-CN" altLang="en-US" b="1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034694" y="2520175"/>
            <a:ext cx="21284868" cy="783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视频的博客，内容很多，所有的内容会告诉你使用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FFmpeg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 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和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MediaCodec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的使用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学完后发现并没有完整形成自己的技术体系。</a:t>
            </a:r>
            <a:r>
              <a:rPr lang="zh-CN" altLang="en-US" sz="3600" dirty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视频开发的核心在于音视频。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音视频最难的部分是 编码，编码理解清楚了，关于音视频那套</a:t>
            </a:r>
            <a:r>
              <a:rPr lang="en-US" altLang="zh-CN" sz="3600" dirty="0" err="1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Api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自然而然的就理解了。</a:t>
            </a:r>
            <a:endParaRPr lang="en-US" altLang="zh-CN" sz="3600" dirty="0" smtClean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是谁对音视频来进行编码呢，对！就是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H264/H265  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对</a:t>
            </a:r>
            <a:r>
              <a:rPr lang="en-US" altLang="zh-CN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3600" dirty="0" smtClean="0">
                <a:solidFill>
                  <a:srgbClr val="4D4D4D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的理解程度，可以转换城你对整个音视频技术的理解深度</a:t>
            </a: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04625590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6000" dirty="0" smtClean="0">
                <a:latin typeface="思源黑体 CN Bold" panose="020B0800000000000000" charset="-122"/>
                <a:ea typeface="思源黑体 CN Bold" panose="020B0800000000000000" charset="-122"/>
              </a:rPr>
              <a:t>今晚开启你的瓶颈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531819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518833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3600" dirty="0" err="1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WebRtc</a:t>
            </a:r>
            <a:r>
              <a:rPr lang="zh-CN" altLang="en-US" sz="36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传输数据原理</a:t>
            </a:r>
          </a:p>
        </p:txBody>
      </p:sp>
    </p:spTree>
    <p:extLst>
      <p:ext uri="{BB962C8B-B14F-4D97-AF65-F5344CB8AC3E}">
        <p14:creationId xmlns:p14="http://schemas.microsoft.com/office/powerpoint/2010/main" val="21445332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en-US" altLang="zh-CN" dirty="0" err="1" smtClean="0"/>
              <a:t>Wertc</a:t>
            </a:r>
            <a:r>
              <a:rPr lang="zh-CN" altLang="en-US" dirty="0" smtClean="0"/>
              <a:t>传输原理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9694" y="2925175"/>
            <a:ext cx="15057112" cy="8151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334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en-US" altLang="zh-CN" dirty="0" err="1" smtClean="0"/>
              <a:t>Wertc</a:t>
            </a:r>
            <a:r>
              <a:rPr lang="zh-CN" altLang="en-US" dirty="0" smtClean="0"/>
              <a:t>传输原理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4694" y="2700175"/>
            <a:ext cx="16270308" cy="8190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9544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最终实现的效果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9" name="AutoShape 4" descr="image-2020122316304827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4694" y="1503475"/>
            <a:ext cx="6176025" cy="11026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6743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01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399694" y="8174450"/>
            <a:ext cx="12919587" cy="101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6000" smtClean="0">
                <a:latin typeface="思源黑体 CN Bold" panose="020B0800000000000000" charset="-122"/>
                <a:ea typeface="思源黑体 CN Bold" panose="020B0800000000000000" charset="-122"/>
              </a:rPr>
              <a:t>MediaCodec</a:t>
            </a:r>
            <a:endParaRPr lang="en-US" altLang="zh-CN" sz="6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336980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8800" dirty="0" err="1" smtClean="0"/>
              <a:t>MediaCodec</a:t>
            </a:r>
            <a:r>
              <a:rPr lang="zh-CN" altLang="en-US" sz="8800" dirty="0" smtClean="0"/>
              <a:t>通过</a:t>
            </a:r>
            <a:r>
              <a:rPr lang="zh-CN" altLang="en-US" sz="8800" dirty="0"/>
              <a:t>访问底层的编解码器</a:t>
            </a:r>
            <a:endParaRPr lang="zh-CN" altLang="en-US" dirty="0"/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5579694" y="11880175"/>
            <a:ext cx="17707501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sz="2400" dirty="0" smtClean="0">
                <a:solidFill>
                  <a:srgbClr val="FF0000"/>
                </a:solidFill>
              </a:rPr>
              <a:t>这里的底层指的是什么</a:t>
            </a:r>
            <a:r>
              <a:rPr lang="en-US" altLang="zh-CN" sz="2400" dirty="0" smtClean="0">
                <a:solidFill>
                  <a:srgbClr val="FF0000"/>
                </a:solidFill>
              </a:rPr>
              <a:t>?  Android </a:t>
            </a:r>
            <a:r>
              <a:rPr lang="en-US" altLang="zh-CN" sz="2400" dirty="0" err="1" smtClean="0">
                <a:solidFill>
                  <a:srgbClr val="FF0000"/>
                </a:solidFill>
              </a:rPr>
              <a:t>Sdk</a:t>
            </a:r>
            <a:r>
              <a:rPr lang="zh-CN" altLang="en-US" sz="2400" dirty="0" smtClean="0">
                <a:solidFill>
                  <a:srgbClr val="FF0000"/>
                </a:solidFill>
              </a:rPr>
              <a:t>层  </a:t>
            </a:r>
            <a:r>
              <a:rPr lang="en-US" altLang="zh-CN" sz="2400" dirty="0" smtClean="0">
                <a:solidFill>
                  <a:srgbClr val="FF0000"/>
                </a:solidFill>
              </a:rPr>
              <a:t>Native</a:t>
            </a:r>
            <a:r>
              <a:rPr lang="zh-CN" altLang="en-US" sz="2400" dirty="0" smtClean="0">
                <a:solidFill>
                  <a:srgbClr val="FF0000"/>
                </a:solidFill>
              </a:rPr>
              <a:t>层，还是</a:t>
            </a:r>
            <a:r>
              <a:rPr lang="en-US" altLang="zh-CN" sz="2400" dirty="0" smtClean="0">
                <a:solidFill>
                  <a:srgbClr val="FF0000"/>
                </a:solidFill>
              </a:rPr>
              <a:t>CPU</a:t>
            </a:r>
            <a:r>
              <a:rPr lang="zh-CN" altLang="en-US" sz="2400" dirty="0" smtClean="0">
                <a:solidFill>
                  <a:srgbClr val="FF0000"/>
                </a:solidFill>
              </a:rPr>
              <a:t>层</a:t>
            </a:r>
            <a:endParaRPr lang="en-US" altLang="zh-CN" sz="2400" dirty="0" smtClean="0">
              <a:solidFill>
                <a:srgbClr val="FF0000"/>
              </a:solidFill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788" y="4410175"/>
            <a:ext cx="8030168" cy="50597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15943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5218661" y="3960176"/>
            <a:ext cx="1669603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android</a:t>
            </a:r>
            <a:r>
              <a:rPr lang="zh-CN" altLang="en-US" sz="8800" b="1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移动互联网高级开发</a:t>
            </a:r>
            <a:endParaRPr lang="zh-CN" altLang="zh-CN" sz="88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4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4967202" y="5881392"/>
            <a:ext cx="4286286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用代码码出精彩的人生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9694" y="3150175"/>
            <a:ext cx="3525506" cy="3525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814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/>
      <p:bldP spid="6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err="1" smtClean="0"/>
              <a:t>MediaCodec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550920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en-US" altLang="zh-CN" sz="3200" dirty="0" err="1"/>
                <a:t>MediaCodec</a:t>
              </a:r>
              <a:r>
                <a:rPr lang="zh-CN" altLang="en-US" sz="3200" dirty="0"/>
                <a:t>是</a:t>
              </a:r>
              <a:r>
                <a:rPr lang="en-US" altLang="zh-CN" sz="3200" dirty="0"/>
                <a:t>Android</a:t>
              </a:r>
              <a:r>
                <a:rPr lang="zh-CN" altLang="en-US" sz="3200" dirty="0"/>
                <a:t>提供的用于对音视频进行编解码的类，它通过访问底层</a:t>
              </a:r>
              <a:r>
                <a:rPr lang="zh-CN" altLang="en-US" sz="3200" dirty="0" smtClean="0"/>
                <a:t>的</a:t>
              </a:r>
              <a:r>
                <a:rPr lang="zh-CN" altLang="en-US" sz="3200" dirty="0"/>
                <a:t>编解码器</a:t>
              </a:r>
              <a:r>
                <a:rPr lang="zh-CN" altLang="en-US" sz="3200" dirty="0" smtClean="0"/>
                <a:t>来实现音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视频的</a:t>
              </a:r>
              <a:r>
                <a:rPr lang="zh-CN" altLang="en-US" sz="3200" dirty="0"/>
                <a:t>功能。是</a:t>
              </a:r>
              <a:r>
                <a:rPr lang="en-US" altLang="zh-CN" sz="3200" dirty="0"/>
                <a:t>Android media</a:t>
              </a:r>
              <a:r>
                <a:rPr lang="zh-CN" altLang="en-US" sz="3200" dirty="0"/>
                <a:t>基础框架的</a:t>
              </a:r>
              <a:r>
                <a:rPr lang="zh-CN" altLang="en-US" sz="3200" dirty="0" smtClean="0"/>
                <a:t>一部分</a:t>
              </a:r>
              <a:endParaRPr lang="en-US" altLang="zh-CN" sz="3200" dirty="0" smtClean="0"/>
            </a:p>
            <a:p>
              <a:endParaRPr lang="en-US" altLang="zh-CN" sz="3200" dirty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历程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</a:t>
              </a:r>
            </a:p>
            <a:p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en-US" altLang="zh-CN" sz="3200" dirty="0"/>
                <a:t>Android 4.1, API16</a:t>
              </a:r>
              <a:r>
                <a:rPr lang="zh-CN" altLang="en-US" sz="3200" dirty="0"/>
                <a:t>，</a:t>
              </a:r>
              <a:r>
                <a:rPr lang="en-US" altLang="zh-CN" sz="3200" dirty="0" err="1"/>
                <a:t>MediaCodec</a:t>
              </a:r>
              <a:r>
                <a:rPr lang="zh-CN" altLang="en-US" sz="3200" dirty="0"/>
                <a:t>的首个</a:t>
              </a:r>
              <a:r>
                <a:rPr lang="zh-CN" altLang="en-US" sz="3200" dirty="0" smtClean="0"/>
                <a:t>版本</a:t>
              </a:r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4.3, API18</a:t>
              </a:r>
              <a:r>
                <a:rPr lang="zh-CN" altLang="en-US" sz="3200" dirty="0"/>
                <a:t>，扩展了一种通过 </a:t>
              </a:r>
              <a:r>
                <a:rPr lang="en-US" altLang="zh-CN" sz="3200" dirty="0"/>
                <a:t>Surface </a:t>
              </a:r>
              <a:r>
                <a:rPr lang="zh-CN" altLang="en-US" sz="3200" dirty="0"/>
                <a:t>提供输入的方法（</a:t>
              </a:r>
              <a:r>
                <a:rPr lang="en-US" altLang="zh-CN" sz="3200" dirty="0" err="1"/>
                <a:t>createInputSurface</a:t>
              </a:r>
              <a:r>
                <a:rPr lang="zh-CN" altLang="en-US" sz="3200" dirty="0" smtClean="0"/>
                <a:t>），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en-US" altLang="zh-CN" sz="3200" dirty="0" smtClean="0"/>
                <a:t>Android </a:t>
              </a:r>
              <a:r>
                <a:rPr lang="en-US" altLang="zh-CN" sz="3200" dirty="0"/>
                <a:t>5.0, API21</a:t>
              </a:r>
              <a:r>
                <a:rPr lang="zh-CN" altLang="en-US" sz="3200" dirty="0"/>
                <a:t>，引入了“异步</a:t>
              </a:r>
              <a:r>
                <a:rPr lang="zh-CN" altLang="en-US" sz="3200" dirty="0" smtClean="0"/>
                <a:t>模式。</a:t>
              </a:r>
              <a:r>
                <a:rPr lang="en-US" altLang="zh-CN" sz="3200" dirty="0" smtClean="0"/>
                <a:t> 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992670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err="1" smtClean="0"/>
              <a:t>MediaCodec</a:t>
            </a:r>
            <a:r>
              <a:rPr lang="zh-CN" altLang="en-US" dirty="0" smtClean="0"/>
              <a:t>硬解是用的</a:t>
            </a:r>
            <a:r>
              <a:rPr lang="en-US" altLang="zh-CN" dirty="0" smtClean="0"/>
              <a:t>CPU</a:t>
            </a:r>
            <a:r>
              <a:rPr lang="zh-CN" altLang="en-US" dirty="0" smtClean="0"/>
              <a:t>解码吗？</a:t>
            </a:r>
            <a:endParaRPr lang="zh-CN" altLang="en-US" dirty="0"/>
          </a:p>
        </p:txBody>
      </p:sp>
      <p:sp>
        <p:nvSpPr>
          <p:cNvPr id="5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584694" y="2520175"/>
            <a:ext cx="21960000" cy="576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6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96461" y="3195176"/>
            <a:ext cx="20265983" cy="3336906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zh-CN" altLang="en-US" sz="2800" b="1" dirty="0" smtClean="0">
                <a:solidFill>
                  <a:schemeClr val="bg2">
                    <a:lumMod val="75000"/>
                  </a:schemeClr>
                </a:solidFill>
              </a:rPr>
              <a:t>解码芯片</a:t>
            </a:r>
            <a:r>
              <a:rPr lang="en-US" altLang="zh-CN" sz="2800" b="1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移动</a:t>
            </a:r>
            <a:r>
              <a:rPr lang="zh-CN" altLang="en-US" sz="2800" dirty="0"/>
              <a:t>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的视频硬解码靠的是</a:t>
            </a:r>
            <a:r>
              <a:rPr lang="en-US" altLang="zh-CN" sz="2800" dirty="0" err="1"/>
              <a:t>SoC</a:t>
            </a:r>
            <a:r>
              <a:rPr lang="zh-CN" altLang="en-US" sz="2800" dirty="0"/>
              <a:t>里的</a:t>
            </a:r>
            <a:r>
              <a:rPr lang="en-US" altLang="zh-CN" sz="2800" dirty="0"/>
              <a:t>DSP</a:t>
            </a:r>
            <a:r>
              <a:rPr lang="zh-CN" altLang="en-US" sz="2800" dirty="0"/>
              <a:t>芯片</a:t>
            </a:r>
            <a:r>
              <a:rPr lang="zh-CN" altLang="en-US" sz="2800" dirty="0" smtClean="0"/>
              <a:t>，不是</a:t>
            </a:r>
            <a:r>
              <a:rPr lang="en-US" altLang="zh-CN" sz="2800" dirty="0" smtClean="0"/>
              <a:t>GPU</a:t>
            </a:r>
            <a:r>
              <a:rPr lang="zh-CN" altLang="en-US" sz="2800" dirty="0" smtClean="0"/>
              <a:t>也不是</a:t>
            </a:r>
            <a:r>
              <a:rPr lang="en-US" altLang="zh-CN" sz="2800" dirty="0" smtClean="0"/>
              <a:t>CPU </a:t>
            </a:r>
          </a:p>
          <a:p>
            <a:pPr marL="0" indent="0" algn="just">
              <a:buNone/>
            </a:pP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b="1" u="sng" dirty="0" smtClean="0">
                <a:solidFill>
                  <a:schemeClr val="bg2">
                    <a:lumMod val="75000"/>
                  </a:schemeClr>
                </a:solidFill>
              </a:rPr>
              <a:t>硬解码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</a:rPr>
              <a:t>: </a:t>
            </a:r>
            <a:r>
              <a:rPr lang="zh-CN" altLang="en-US" sz="2800" dirty="0" smtClean="0"/>
              <a:t>指</a:t>
            </a:r>
            <a:r>
              <a:rPr lang="zh-CN" altLang="en-US" sz="2800" dirty="0"/>
              <a:t>的是系统将</a:t>
            </a:r>
            <a:r>
              <a:rPr lang="en-US" altLang="zh-CN" sz="2800" dirty="0" err="1"/>
              <a:t>flv</a:t>
            </a:r>
            <a:r>
              <a:rPr lang="en-US" altLang="zh-CN" sz="2800" dirty="0"/>
              <a:t>(</a:t>
            </a:r>
            <a:r>
              <a:rPr lang="zh-CN" altLang="en-US" sz="2800" dirty="0"/>
              <a:t>举个例子</a:t>
            </a:r>
            <a:r>
              <a:rPr lang="en-US" altLang="zh-CN" sz="2800" dirty="0"/>
              <a:t>)</a:t>
            </a:r>
            <a:r>
              <a:rPr lang="zh-CN" altLang="en-US" sz="2800" dirty="0"/>
              <a:t>文件分离成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视频数据流和</a:t>
            </a:r>
            <a:r>
              <a:rPr lang="en-US" altLang="zh-CN" sz="2800" dirty="0" err="1"/>
              <a:t>aac</a:t>
            </a:r>
            <a:r>
              <a:rPr lang="zh-CN" altLang="en-US" sz="2800" dirty="0"/>
              <a:t>音频数据流，然后再将</a:t>
            </a:r>
            <a:r>
              <a:rPr lang="en-US" altLang="zh-CN" sz="2800" dirty="0"/>
              <a:t>H.264</a:t>
            </a:r>
            <a:r>
              <a:rPr lang="zh-CN" altLang="en-US" sz="2800" dirty="0"/>
              <a:t>视频数据流</a:t>
            </a:r>
            <a:r>
              <a:rPr lang="zh-CN" altLang="en-US" sz="2800" dirty="0" smtClean="0"/>
              <a:t>转交</a:t>
            </a:r>
            <a:endParaRPr lang="en-US" altLang="zh-CN" sz="2800" dirty="0" smtClean="0"/>
          </a:p>
          <a:p>
            <a:pPr marL="0" indent="0" algn="just">
              <a:buNone/>
            </a:pPr>
            <a:r>
              <a:rPr lang="zh-CN" altLang="en-US" sz="2800" dirty="0" smtClean="0"/>
              <a:t>给</a:t>
            </a:r>
            <a:r>
              <a:rPr lang="en-US" altLang="zh-CN" sz="2800" dirty="0"/>
              <a:t>DSP</a:t>
            </a:r>
            <a:r>
              <a:rPr lang="zh-CN" altLang="en-US" sz="2800" dirty="0"/>
              <a:t>芯片进行处理，</a:t>
            </a:r>
            <a:r>
              <a:rPr lang="en-US" altLang="zh-CN" sz="2800" dirty="0"/>
              <a:t>DSP</a:t>
            </a:r>
            <a:r>
              <a:rPr lang="zh-CN" altLang="en-US" sz="2800" dirty="0"/>
              <a:t>将处理好的一帧帧画面转交给</a:t>
            </a:r>
            <a:r>
              <a:rPr lang="en-US" altLang="zh-CN" sz="2800" dirty="0"/>
              <a:t>GPU/CPU</a:t>
            </a:r>
            <a:r>
              <a:rPr lang="zh-CN" altLang="en-US" sz="2800" dirty="0"/>
              <a:t>然后显示在屏幕上，这就是视频硬解码的过程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pPr marL="0" indent="0" algn="just">
              <a:buNone/>
            </a:pPr>
            <a:endParaRPr lang="en-US" altLang="zh-CN" sz="28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</a:t>
            </a:r>
            <a:r>
              <a:rPr lang="en-US" altLang="zh-CN" sz="2800" dirty="0" smtClean="0">
                <a:solidFill>
                  <a:schemeClr val="bg2">
                    <a:lumMod val="75000"/>
                  </a:schemeClr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虽然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目前手机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足够强大，但智能手机所需要处理的任务也越来越多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，如果将视频解码 编码加入到</a:t>
            </a:r>
            <a:r>
              <a:rPr lang="en-US" altLang="zh-CN" sz="2800" dirty="0" err="1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中无疑大大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降低手机的流畅度，而专用芯片的加入可以有效地解决这个问题，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就是这样一款专用芯片</a:t>
            </a:r>
            <a:r>
              <a:rPr lang="zh-CN" altLang="en-US" sz="28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</a:t>
            </a:r>
            <a:endParaRPr lang="zh-CN" altLang="en-US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DSP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芯片也许并不如</a:t>
            </a:r>
            <a:r>
              <a:rPr lang="en-US" altLang="zh-CN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CPU</a:t>
            </a:r>
            <a:r>
              <a:rPr lang="zh-CN" altLang="en-US" sz="2800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那样广为人知，但它的确在智能手机中扮演着重要的角色，它可以带来更好地语音、音频、图像体验，这绝对会提升手机单项功能的能力，让手机运行速度更快。</a:t>
            </a:r>
            <a:endParaRPr lang="en-US" altLang="zh-CN" sz="28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39694" y="8280175"/>
            <a:ext cx="5928874" cy="44428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18418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z="7200" dirty="0" err="1" smtClean="0"/>
              <a:t>MediaPlayer</a:t>
            </a:r>
            <a:r>
              <a:rPr lang="zh-CN" altLang="en-US" sz="7200" dirty="0" smtClean="0"/>
              <a:t>播放架构</a:t>
            </a:r>
            <a:endParaRPr lang="zh-CN" altLang="en-US" sz="7200" dirty="0"/>
          </a:p>
        </p:txBody>
      </p:sp>
      <p:grpSp>
        <p:nvGrpSpPr>
          <p:cNvPr id="8" name="组合 7"/>
          <p:cNvGrpSpPr/>
          <p:nvPr/>
        </p:nvGrpSpPr>
        <p:grpSpPr>
          <a:xfrm>
            <a:off x="1414607" y="4374477"/>
            <a:ext cx="2485125" cy="2485125"/>
            <a:chOff x="2249694" y="4275175"/>
            <a:chExt cx="2485125" cy="2485125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7" name="文本框 6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CPU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9" name="组合 8"/>
          <p:cNvGrpSpPr/>
          <p:nvPr/>
        </p:nvGrpSpPr>
        <p:grpSpPr>
          <a:xfrm>
            <a:off x="8810919" y="4250623"/>
            <a:ext cx="2485125" cy="2485125"/>
            <a:chOff x="2249694" y="4275175"/>
            <a:chExt cx="2485125" cy="2485125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1" name="文本框 10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DSP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13822231" y="4250622"/>
            <a:ext cx="2485125" cy="2485125"/>
            <a:chOff x="2249694" y="4275175"/>
            <a:chExt cx="2485125" cy="2485125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9694" y="4275175"/>
              <a:ext cx="2485125" cy="2485125"/>
            </a:xfrm>
            <a:prstGeom prst="rect">
              <a:avLst/>
            </a:prstGeom>
          </p:spPr>
        </p:pic>
        <p:sp>
          <p:nvSpPr>
            <p:cNvPr id="14" name="文本框 13"/>
            <p:cNvSpPr txBox="1"/>
            <p:nvPr/>
          </p:nvSpPr>
          <p:spPr>
            <a:xfrm>
              <a:off x="2794756" y="5112737"/>
              <a:ext cx="1395000" cy="810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chemeClr val="bg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GPU</a:t>
              </a:r>
              <a:endParaRPr lang="zh-CN" altLang="en-US" sz="3200" dirty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5" name="文本框 14"/>
          <p:cNvSpPr txBox="1"/>
          <p:nvPr/>
        </p:nvSpPr>
        <p:spPr>
          <a:xfrm>
            <a:off x="-337061" y="1867869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应用层解码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37169" y="2632869"/>
            <a:ext cx="5355000" cy="121500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=new </a:t>
            </a:r>
            <a:r>
              <a:rPr lang="en-US" altLang="zh-CN" dirty="0" err="1" smtClean="0">
                <a:solidFill>
                  <a:schemeClr val="tx1"/>
                </a:solidFill>
              </a:rPr>
              <a:t>MediaPlayer</a:t>
            </a:r>
            <a:r>
              <a:rPr lang="en-US" altLang="zh-CN" dirty="0" smtClean="0">
                <a:solidFill>
                  <a:schemeClr val="tx1"/>
                </a:solidFill>
              </a:rPr>
              <a:t>()</a:t>
            </a:r>
          </a:p>
          <a:p>
            <a:pPr lvl="1"/>
            <a:r>
              <a:rPr lang="en-US" altLang="zh-CN" dirty="0" err="1" smtClean="0">
                <a:solidFill>
                  <a:schemeClr val="tx1"/>
                </a:solidFill>
              </a:rPr>
              <a:t>mediaplayer.setDataSource</a:t>
            </a:r>
            <a:r>
              <a:rPr lang="en-US" altLang="zh-CN" dirty="0" smtClean="0">
                <a:solidFill>
                  <a:schemeClr val="tx1"/>
                </a:solidFill>
              </a:rPr>
              <a:t>(path)</a:t>
            </a:r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8029607" y="2250369"/>
            <a:ext cx="8910000" cy="8594806"/>
          </a:xfrm>
          <a:prstGeom prst="roundRect">
            <a:avLst>
              <a:gd name="adj" fmla="val 2359"/>
            </a:avLst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0" name="直接箭头连接符 19"/>
          <p:cNvCxnSpPr>
            <a:stCxn id="16" idx="3"/>
          </p:cNvCxnSpPr>
          <p:nvPr/>
        </p:nvCxnSpPr>
        <p:spPr>
          <a:xfrm flipV="1">
            <a:off x="5492169" y="3240175"/>
            <a:ext cx="2537438" cy="19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 20"/>
          <p:cNvSpPr txBox="1"/>
          <p:nvPr/>
        </p:nvSpPr>
        <p:spPr>
          <a:xfrm>
            <a:off x="7534607" y="2430175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DSP</a:t>
            </a: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芯片开始从磁盘读取视频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22" name="直接箭头连接符 21"/>
          <p:cNvCxnSpPr>
            <a:endCxn id="10" idx="0"/>
          </p:cNvCxnSpPr>
          <p:nvPr/>
        </p:nvCxnSpPr>
        <p:spPr>
          <a:xfrm>
            <a:off x="10053481" y="3096630"/>
            <a:ext cx="1" cy="11539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6" name="图片 2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3450" y="8213899"/>
            <a:ext cx="1760062" cy="2494934"/>
          </a:xfrm>
          <a:prstGeom prst="rect">
            <a:avLst/>
          </a:prstGeom>
        </p:spPr>
      </p:pic>
      <p:cxnSp>
        <p:nvCxnSpPr>
          <p:cNvPr id="27" name="直接箭头连接符 26"/>
          <p:cNvCxnSpPr/>
          <p:nvPr/>
        </p:nvCxnSpPr>
        <p:spPr>
          <a:xfrm>
            <a:off x="9890919" y="6858603"/>
            <a:ext cx="0" cy="119321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 flipV="1">
            <a:off x="10228419" y="6819380"/>
            <a:ext cx="0" cy="123244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/>
          <p:cNvCxnSpPr/>
          <p:nvPr/>
        </p:nvCxnSpPr>
        <p:spPr>
          <a:xfrm>
            <a:off x="11335981" y="5493184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文本框 32"/>
          <p:cNvSpPr txBox="1"/>
          <p:nvPr/>
        </p:nvSpPr>
        <p:spPr>
          <a:xfrm>
            <a:off x="9739607" y="4808760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解码后的数据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cxnSp>
        <p:nvCxnSpPr>
          <p:cNvPr id="35" name="直接箭头连接符 34"/>
          <p:cNvCxnSpPr/>
          <p:nvPr/>
        </p:nvCxnSpPr>
        <p:spPr>
          <a:xfrm>
            <a:off x="16860856" y="5772608"/>
            <a:ext cx="2412562" cy="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>
            <a:off x="15164637" y="5007253"/>
            <a:ext cx="5805000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4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渲染屏幕</a:t>
            </a:r>
            <a:endParaRPr lang="zh-CN" altLang="en-US" sz="24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400415" y="4671241"/>
            <a:ext cx="3231006" cy="22020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49468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</a:t>
            </a:r>
            <a:r>
              <a:rPr lang="zh-CN" altLang="en-US" sz="6600" dirty="0"/>
              <a:t>会议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575" y="2880175"/>
            <a:ext cx="4815000" cy="8841036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9694" y="3333720"/>
            <a:ext cx="2150357" cy="2150357"/>
          </a:xfrm>
          <a:prstGeom prst="rect">
            <a:avLst/>
          </a:prstGeom>
        </p:spPr>
      </p:pic>
      <p:sp>
        <p:nvSpPr>
          <p:cNvPr id="26" name="标题 1"/>
          <p:cNvSpPr txBox="1">
            <a:spLocks/>
          </p:cNvSpPr>
          <p:nvPr/>
        </p:nvSpPr>
        <p:spPr>
          <a:xfrm>
            <a:off x="641918" y="2950857"/>
            <a:ext cx="1149751" cy="51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0894" y="6165175"/>
            <a:ext cx="2507955" cy="2507955"/>
          </a:xfrm>
          <a:prstGeom prst="rect">
            <a:avLst/>
          </a:prstGeom>
        </p:spPr>
      </p:pic>
      <p:pic>
        <p:nvPicPr>
          <p:cNvPr id="28" name="图片 2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04694" y="3296462"/>
            <a:ext cx="2516371" cy="2516371"/>
          </a:xfrm>
          <a:prstGeom prst="rect">
            <a:avLst/>
          </a:prstGeom>
        </p:spPr>
      </p:pic>
      <p:sp>
        <p:nvSpPr>
          <p:cNvPr id="29" name="标题 1"/>
          <p:cNvSpPr txBox="1">
            <a:spLocks/>
          </p:cNvSpPr>
          <p:nvPr/>
        </p:nvSpPr>
        <p:spPr>
          <a:xfrm>
            <a:off x="14726544" y="2903092"/>
            <a:ext cx="872670" cy="39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9709722" y="5988155"/>
            <a:ext cx="1439694" cy="6489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32" name="标题 1"/>
          <p:cNvSpPr txBox="1">
            <a:spLocks/>
          </p:cNvSpPr>
          <p:nvPr/>
        </p:nvSpPr>
        <p:spPr>
          <a:xfrm>
            <a:off x="9854694" y="2829642"/>
            <a:ext cx="1149751" cy="51826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sp>
        <p:nvSpPr>
          <p:cNvPr id="35" name="标题 1"/>
          <p:cNvSpPr txBox="1">
            <a:spLocks/>
          </p:cNvSpPr>
          <p:nvPr/>
        </p:nvSpPr>
        <p:spPr>
          <a:xfrm>
            <a:off x="3071738" y="2954541"/>
            <a:ext cx="872670" cy="3933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2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39" name="标题 1"/>
          <p:cNvSpPr txBox="1">
            <a:spLocks/>
          </p:cNvSpPr>
          <p:nvPr/>
        </p:nvSpPr>
        <p:spPr>
          <a:xfrm>
            <a:off x="641918" y="5299812"/>
            <a:ext cx="1008137" cy="49838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37780977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视频编码层</a:t>
            </a:r>
            <a:endParaRPr lang="zh-CN" altLang="en-US" sz="66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4694" y="1964076"/>
            <a:ext cx="1297520" cy="1551383"/>
          </a:xfrm>
          <a:prstGeom prst="rect">
            <a:avLst/>
          </a:prstGeom>
        </p:spPr>
      </p:pic>
      <p:sp>
        <p:nvSpPr>
          <p:cNvPr id="4" name="下箭头 3"/>
          <p:cNvSpPr/>
          <p:nvPr/>
        </p:nvSpPr>
        <p:spPr>
          <a:xfrm>
            <a:off x="4134084" y="3697478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标题 1"/>
          <p:cNvSpPr txBox="1">
            <a:spLocks/>
          </p:cNvSpPr>
          <p:nvPr/>
        </p:nvSpPr>
        <p:spPr>
          <a:xfrm>
            <a:off x="691896" y="2213560"/>
            <a:ext cx="1931726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摄像头</a:t>
            </a:r>
            <a:endParaRPr lang="zh-CN" altLang="en-US" sz="3200" dirty="0"/>
          </a:p>
        </p:txBody>
      </p:sp>
      <p:sp>
        <p:nvSpPr>
          <p:cNvPr id="22" name="标题 1"/>
          <p:cNvSpPr txBox="1">
            <a:spLocks/>
          </p:cNvSpPr>
          <p:nvPr/>
        </p:nvSpPr>
        <p:spPr>
          <a:xfrm>
            <a:off x="359694" y="5035408"/>
            <a:ext cx="1931726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一帧画面</a:t>
            </a:r>
            <a:endParaRPr lang="zh-CN" altLang="en-US" sz="3200" dirty="0"/>
          </a:p>
        </p:txBody>
      </p:sp>
      <p:sp>
        <p:nvSpPr>
          <p:cNvPr id="23" name="下箭头 22"/>
          <p:cNvSpPr/>
          <p:nvPr/>
        </p:nvSpPr>
        <p:spPr>
          <a:xfrm>
            <a:off x="4083626" y="6752208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1471" y="7507965"/>
            <a:ext cx="1543050" cy="1419225"/>
          </a:xfrm>
          <a:prstGeom prst="rect">
            <a:avLst/>
          </a:prstGeom>
        </p:spPr>
      </p:pic>
      <p:sp>
        <p:nvSpPr>
          <p:cNvPr id="24" name="下箭头 23"/>
          <p:cNvSpPr/>
          <p:nvPr/>
        </p:nvSpPr>
        <p:spPr>
          <a:xfrm>
            <a:off x="4083626" y="8927190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标题 1"/>
          <p:cNvSpPr txBox="1">
            <a:spLocks/>
          </p:cNvSpPr>
          <p:nvPr/>
        </p:nvSpPr>
        <p:spPr>
          <a:xfrm>
            <a:off x="2085105" y="9776905"/>
            <a:ext cx="5858832" cy="1563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0000000167640028ACB402201E3CBCA41408081B4284D40000000168EE06F2C00000000165B8437FEFFA16F957CF92EAE70374B9CFF3D0E1997BB03B57F2AA8E8E2FF72D00B96DABB5F89F1C672393324D261100BBB4B4513EBF9DF8D7CFAB278018CA3120837E32A81D9E375</a:t>
            </a:r>
            <a:endParaRPr lang="zh-CN" altLang="en-US" sz="2000" dirty="0"/>
          </a:p>
        </p:txBody>
      </p:sp>
      <p:sp>
        <p:nvSpPr>
          <p:cNvPr id="33" name="标题 1"/>
          <p:cNvSpPr txBox="1">
            <a:spLocks/>
          </p:cNvSpPr>
          <p:nvPr/>
        </p:nvSpPr>
        <p:spPr>
          <a:xfrm>
            <a:off x="0" y="9998923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编码后数据</a:t>
            </a:r>
            <a:endParaRPr lang="zh-CN" altLang="en-US" sz="3200" dirty="0"/>
          </a:p>
        </p:txBody>
      </p:sp>
      <p:sp>
        <p:nvSpPr>
          <p:cNvPr id="9" name="右箭头 8"/>
          <p:cNvSpPr/>
          <p:nvPr/>
        </p:nvSpPr>
        <p:spPr>
          <a:xfrm>
            <a:off x="2220105" y="11446272"/>
            <a:ext cx="17759589" cy="391873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/>
          <p:cNvSpPr txBox="1"/>
          <p:nvPr/>
        </p:nvSpPr>
        <p:spPr>
          <a:xfrm>
            <a:off x="9089694" y="10753023"/>
            <a:ext cx="3015000" cy="56951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0000" lnSpcReduction="200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Socket</a:t>
            </a:r>
            <a:r>
              <a:rPr lang="zh-CN" altLang="en-US" sz="3200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传输</a:t>
            </a:r>
            <a:endParaRPr lang="zh-CN" altLang="en-US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4" name="标题 1"/>
          <p:cNvSpPr txBox="1">
            <a:spLocks/>
          </p:cNvSpPr>
          <p:nvPr/>
        </p:nvSpPr>
        <p:spPr>
          <a:xfrm>
            <a:off x="13904694" y="9931668"/>
            <a:ext cx="5858832" cy="15632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/>
              <a:t>0000000167640028ACB402201E3CBCA41408081B4284D40000000168EE06F2C00000000165B8437FEFFA16F957CF92EAE70374B9CFF3D0E1997BB03B57F2AA8E8E2FF72D00B96DABB5F89F1C672393324D261100BBB4B4513EBF9DF8D7CFAB278018CA3120837E32A81D9E375</a:t>
            </a:r>
            <a:endParaRPr lang="zh-CN" altLang="en-US" sz="2000" dirty="0"/>
          </a:p>
        </p:txBody>
      </p:sp>
      <p:sp>
        <p:nvSpPr>
          <p:cNvPr id="36" name="下箭头 35"/>
          <p:cNvSpPr/>
          <p:nvPr/>
        </p:nvSpPr>
        <p:spPr>
          <a:xfrm rot="10800000">
            <a:off x="16586849" y="6833749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15974694" y="7589506"/>
            <a:ext cx="1543050" cy="1419225"/>
          </a:xfrm>
          <a:prstGeom prst="rect">
            <a:avLst/>
          </a:prstGeom>
        </p:spPr>
      </p:pic>
      <p:sp>
        <p:nvSpPr>
          <p:cNvPr id="38" name="下箭头 37"/>
          <p:cNvSpPr/>
          <p:nvPr/>
        </p:nvSpPr>
        <p:spPr>
          <a:xfrm rot="10800000">
            <a:off x="16586849" y="9008731"/>
            <a:ext cx="318740" cy="743617"/>
          </a:xfrm>
          <a:prstGeom prst="downArrow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34235" y="2540428"/>
            <a:ext cx="4950000" cy="42750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87275" y="4494144"/>
            <a:ext cx="1715262" cy="2222251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16484" y="2924854"/>
            <a:ext cx="2585502" cy="3354344"/>
          </a:xfrm>
          <a:prstGeom prst="rect">
            <a:avLst/>
          </a:prstGeom>
        </p:spPr>
      </p:pic>
      <p:sp>
        <p:nvSpPr>
          <p:cNvPr id="40" name="标题 1"/>
          <p:cNvSpPr txBox="1">
            <a:spLocks/>
          </p:cNvSpPr>
          <p:nvPr/>
        </p:nvSpPr>
        <p:spPr>
          <a:xfrm>
            <a:off x="2161404" y="7772912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/>
              <a:t>编码</a:t>
            </a:r>
          </a:p>
        </p:txBody>
      </p:sp>
      <p:sp>
        <p:nvSpPr>
          <p:cNvPr id="41" name="标题 1"/>
          <p:cNvSpPr txBox="1">
            <a:spLocks/>
          </p:cNvSpPr>
          <p:nvPr/>
        </p:nvSpPr>
        <p:spPr>
          <a:xfrm>
            <a:off x="14879442" y="7725222"/>
            <a:ext cx="2291420" cy="105241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解码</a:t>
            </a:r>
            <a:endParaRPr lang="zh-CN" altLang="en-US" sz="3200" dirty="0"/>
          </a:p>
        </p:txBody>
      </p:sp>
    </p:spTree>
    <p:extLst>
      <p:ext uri="{BB962C8B-B14F-4D97-AF65-F5344CB8AC3E}">
        <p14:creationId xmlns:p14="http://schemas.microsoft.com/office/powerpoint/2010/main" val="208598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>
            <a:normAutofit/>
          </a:bodyPr>
          <a:lstStyle/>
          <a:p>
            <a:r>
              <a:rPr lang="zh-CN" altLang="en-US" sz="6600" dirty="0" smtClean="0"/>
              <a:t>视频会议</a:t>
            </a:r>
            <a:endParaRPr lang="zh-CN" altLang="en-US" sz="66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94694" y="5314382"/>
            <a:ext cx="4362001" cy="4362001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04694" y="5539382"/>
            <a:ext cx="3930000" cy="3930000"/>
          </a:xfrm>
          <a:prstGeom prst="rect">
            <a:avLst/>
          </a:prstGeom>
        </p:spPr>
      </p:pic>
      <p:cxnSp>
        <p:nvCxnSpPr>
          <p:cNvPr id="20" name="直接箭头连接符 19"/>
          <p:cNvCxnSpPr/>
          <p:nvPr/>
        </p:nvCxnSpPr>
        <p:spPr>
          <a:xfrm>
            <a:off x="12726416" y="3747346"/>
            <a:ext cx="3203278" cy="285677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直接箭头连接符 20"/>
          <p:cNvCxnSpPr/>
          <p:nvPr/>
        </p:nvCxnSpPr>
        <p:spPr>
          <a:xfrm flipH="1" flipV="1">
            <a:off x="12314388" y="3895374"/>
            <a:ext cx="3448757" cy="313767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标题 1"/>
          <p:cNvSpPr txBox="1">
            <a:spLocks/>
          </p:cNvSpPr>
          <p:nvPr/>
        </p:nvSpPr>
        <p:spPr>
          <a:xfrm>
            <a:off x="14952905" y="4104030"/>
            <a:ext cx="2476219" cy="1407912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从小李的摄像头捕获的视频数据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26" name="标题 1"/>
          <p:cNvSpPr txBox="1">
            <a:spLocks/>
          </p:cNvSpPr>
          <p:nvPr/>
        </p:nvSpPr>
        <p:spPr>
          <a:xfrm>
            <a:off x="3824694" y="5143903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小王</a:t>
            </a:r>
            <a:endParaRPr lang="zh-CN" altLang="en-US" sz="3200" dirty="0"/>
          </a:p>
        </p:txBody>
      </p:sp>
      <p:sp>
        <p:nvSpPr>
          <p:cNvPr id="27" name="标题 1"/>
          <p:cNvSpPr txBox="1">
            <a:spLocks/>
          </p:cNvSpPr>
          <p:nvPr/>
        </p:nvSpPr>
        <p:spPr>
          <a:xfrm>
            <a:off x="17369694" y="5143986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29" name="标题 1"/>
          <p:cNvSpPr txBox="1">
            <a:spLocks/>
          </p:cNvSpPr>
          <p:nvPr/>
        </p:nvSpPr>
        <p:spPr>
          <a:xfrm rot="2461885">
            <a:off x="12929431" y="4948657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30" name="标题 1"/>
          <p:cNvSpPr txBox="1">
            <a:spLocks/>
          </p:cNvSpPr>
          <p:nvPr/>
        </p:nvSpPr>
        <p:spPr>
          <a:xfrm>
            <a:off x="8255110" y="8182350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8291" y="1343761"/>
            <a:ext cx="3281771" cy="3281771"/>
          </a:xfrm>
          <a:prstGeom prst="rect">
            <a:avLst/>
          </a:prstGeom>
        </p:spPr>
      </p:pic>
      <p:sp>
        <p:nvSpPr>
          <p:cNvPr id="22" name="标题 1"/>
          <p:cNvSpPr txBox="1">
            <a:spLocks/>
          </p:cNvSpPr>
          <p:nvPr/>
        </p:nvSpPr>
        <p:spPr>
          <a:xfrm>
            <a:off x="12062431" y="5738093"/>
            <a:ext cx="2157151" cy="125534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从小张的摄像头捕获的视频数据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23" name="标题 1"/>
          <p:cNvSpPr txBox="1">
            <a:spLocks/>
          </p:cNvSpPr>
          <p:nvPr/>
        </p:nvSpPr>
        <p:spPr>
          <a:xfrm>
            <a:off x="10079694" y="719815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小李</a:t>
            </a:r>
            <a:endParaRPr lang="zh-CN" altLang="en-US" sz="3200" dirty="0"/>
          </a:p>
        </p:txBody>
      </p:sp>
      <p:cxnSp>
        <p:nvCxnSpPr>
          <p:cNvPr id="33" name="直接箭头连接符 32"/>
          <p:cNvCxnSpPr/>
          <p:nvPr/>
        </p:nvCxnSpPr>
        <p:spPr>
          <a:xfrm>
            <a:off x="6360732" y="8314031"/>
            <a:ext cx="9418188" cy="423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 flipH="1" flipV="1">
            <a:off x="6360732" y="8662454"/>
            <a:ext cx="9400186" cy="10046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标题 1"/>
          <p:cNvSpPr txBox="1">
            <a:spLocks/>
          </p:cNvSpPr>
          <p:nvPr/>
        </p:nvSpPr>
        <p:spPr>
          <a:xfrm>
            <a:off x="8615533" y="9068946"/>
            <a:ext cx="2460485" cy="122332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从小张的摄像头捕获的视频数据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38" name="标题 1"/>
          <p:cNvSpPr txBox="1">
            <a:spLocks/>
          </p:cNvSpPr>
          <p:nvPr/>
        </p:nvSpPr>
        <p:spPr>
          <a:xfrm>
            <a:off x="8527481" y="6798951"/>
            <a:ext cx="2612135" cy="13202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从小王的摄像头捕获的视频数据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cxnSp>
        <p:nvCxnSpPr>
          <p:cNvPr id="39" name="直接箭头连接符 38"/>
          <p:cNvCxnSpPr/>
          <p:nvPr/>
        </p:nvCxnSpPr>
        <p:spPr>
          <a:xfrm flipH="1">
            <a:off x="5197305" y="3570846"/>
            <a:ext cx="3418228" cy="23752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直接箭头连接符 39"/>
          <p:cNvCxnSpPr/>
          <p:nvPr/>
        </p:nvCxnSpPr>
        <p:spPr>
          <a:xfrm flipV="1">
            <a:off x="4887872" y="3308671"/>
            <a:ext cx="3423744" cy="226510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标题 1"/>
          <p:cNvSpPr txBox="1">
            <a:spLocks/>
          </p:cNvSpPr>
          <p:nvPr/>
        </p:nvSpPr>
        <p:spPr>
          <a:xfrm>
            <a:off x="5777887" y="5666116"/>
            <a:ext cx="2118529" cy="10663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从小李的摄像头捕获的视频数据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  <p:sp>
        <p:nvSpPr>
          <p:cNvPr id="42" name="标题 1"/>
          <p:cNvSpPr txBox="1">
            <a:spLocks/>
          </p:cNvSpPr>
          <p:nvPr/>
        </p:nvSpPr>
        <p:spPr>
          <a:xfrm>
            <a:off x="8975961" y="3064386"/>
            <a:ext cx="1754694" cy="79095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3200" dirty="0" smtClean="0"/>
              <a:t>小张</a:t>
            </a:r>
            <a:endParaRPr lang="zh-CN" altLang="en-US" sz="3200" dirty="0"/>
          </a:p>
        </p:txBody>
      </p:sp>
      <p:sp>
        <p:nvSpPr>
          <p:cNvPr id="43" name="标题 1"/>
          <p:cNvSpPr txBox="1">
            <a:spLocks/>
          </p:cNvSpPr>
          <p:nvPr/>
        </p:nvSpPr>
        <p:spPr>
          <a:xfrm rot="19466962">
            <a:off x="6054225" y="3938770"/>
            <a:ext cx="2340000" cy="6720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000" dirty="0" smtClean="0">
                <a:solidFill>
                  <a:schemeClr val="bg2">
                    <a:lumMod val="50000"/>
                  </a:schemeClr>
                </a:solidFill>
              </a:rPr>
              <a:t>Socket</a:t>
            </a:r>
            <a:r>
              <a:rPr lang="zh-CN" altLang="en-US" sz="2000" dirty="0" smtClean="0">
                <a:solidFill>
                  <a:schemeClr val="bg2">
                    <a:lumMod val="50000"/>
                  </a:schemeClr>
                </a:solidFill>
              </a:rPr>
              <a:t>网络传输</a:t>
            </a:r>
            <a:endParaRPr lang="zh-CN" altLang="en-US" sz="20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44" name="标题 1"/>
          <p:cNvSpPr txBox="1">
            <a:spLocks/>
          </p:cNvSpPr>
          <p:nvPr/>
        </p:nvSpPr>
        <p:spPr>
          <a:xfrm>
            <a:off x="4359370" y="3321135"/>
            <a:ext cx="2142456" cy="65544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2000" dirty="0" smtClean="0"/>
              <a:t>从小</a:t>
            </a:r>
            <a:r>
              <a:rPr lang="zh-CN" altLang="en-US" sz="2000" dirty="0"/>
              <a:t>王</a:t>
            </a:r>
            <a:r>
              <a:rPr lang="zh-CN" altLang="en-US" sz="2000" dirty="0" smtClean="0"/>
              <a:t>的摄像头捕获的视频数据</a:t>
            </a:r>
            <a:endParaRPr lang="en-US" altLang="zh-CN" sz="2000" dirty="0" smtClean="0"/>
          </a:p>
          <a:p>
            <a:endParaRPr lang="en-US" altLang="zh-CN" sz="1400" dirty="0" smtClean="0"/>
          </a:p>
          <a:p>
            <a:r>
              <a:rPr lang="en-US" altLang="zh-CN" sz="1400" dirty="0" smtClean="0"/>
              <a:t>0000000167640028ACB402201E3CBCA41408081B4284D40000000168EE06F2C00000000165B8437FEFFA16F957CF92EAE70374B9CFF3D05</a:t>
            </a:r>
            <a:endParaRPr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2143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64694" y="405175"/>
            <a:ext cx="19871472" cy="1305000"/>
          </a:xfrm>
        </p:spPr>
        <p:txBody>
          <a:bodyPr>
            <a:normAutofit/>
          </a:bodyPr>
          <a:lstStyle/>
          <a:p>
            <a:r>
              <a:rPr lang="zh-CN" altLang="en-US" sz="7200" dirty="0" smtClean="0"/>
              <a:t>什么是音视频</a:t>
            </a:r>
            <a:endParaRPr lang="zh-CN" altLang="en-US" sz="72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87286" y="2663725"/>
            <a:ext cx="3810000" cy="2971800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091528" y="7328137"/>
            <a:ext cx="2925000" cy="3260178"/>
            <a:chOff x="1584783" y="7245175"/>
            <a:chExt cx="2925000" cy="326017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979694" y="7245175"/>
              <a:ext cx="2135178" cy="2135178"/>
            </a:xfrm>
            <a:prstGeom prst="rect">
              <a:avLst/>
            </a:prstGeom>
          </p:spPr>
        </p:pic>
        <p:sp>
          <p:nvSpPr>
            <p:cNvPr id="6" name="文本框 5"/>
            <p:cNvSpPr txBox="1"/>
            <p:nvPr/>
          </p:nvSpPr>
          <p:spPr>
            <a:xfrm>
              <a:off x="1584783" y="9380353"/>
              <a:ext cx="2925000" cy="1125000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3200" dirty="0" smtClean="0">
                  <a:solidFill>
                    <a:srgbClr val="1577BA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MP4</a:t>
              </a:r>
              <a:endPara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sp>
        <p:nvSpPr>
          <p:cNvPr id="10" name="文本框 9"/>
          <p:cNvSpPr txBox="1"/>
          <p:nvPr/>
        </p:nvSpPr>
        <p:spPr>
          <a:xfrm>
            <a:off x="5545594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10346092" y="9270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AVI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4423039" y="92251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FLV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174" y="7425175"/>
            <a:ext cx="1862577" cy="1755000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00430" y="7073434"/>
            <a:ext cx="2196741" cy="2196741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5480205" y="8662675"/>
            <a:ext cx="2925000" cy="11250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dirty="0" smtClean="0">
                <a:solidFill>
                  <a:schemeClr val="bg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RMVB</a:t>
            </a:r>
            <a:endParaRPr lang="zh-CN" altLang="en-US" dirty="0">
              <a:solidFill>
                <a:schemeClr val="bg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87254" y="6975175"/>
            <a:ext cx="2148424" cy="1983051"/>
          </a:xfrm>
          <a:prstGeom prst="rect">
            <a:avLst/>
          </a:prstGeom>
        </p:spPr>
      </p:pic>
      <p:sp>
        <p:nvSpPr>
          <p:cNvPr id="21" name="左大括号 20"/>
          <p:cNvSpPr/>
          <p:nvPr/>
        </p:nvSpPr>
        <p:spPr>
          <a:xfrm rot="5400000">
            <a:off x="9086295" y="-1231708"/>
            <a:ext cx="762781" cy="15335984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43777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为什么视频需要编码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2970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未经编码的数字视频的数据量巨大</a:t>
            </a:r>
            <a:endParaRPr lang="en-US" altLang="zh-CN" sz="2800" dirty="0" smtClean="0">
              <a:solidFill>
                <a:schemeClr val="tx1"/>
              </a:solidFill>
            </a:endParaRPr>
          </a:p>
          <a:p>
            <a:r>
              <a:rPr lang="zh-CN" altLang="en-US" sz="2800" dirty="0" smtClean="0">
                <a:solidFill>
                  <a:schemeClr val="bg2">
                    <a:lumMod val="90000"/>
                  </a:schemeClr>
                </a:solidFill>
              </a:rPr>
              <a:t>存储困难</a:t>
            </a:r>
            <a:r>
              <a:rPr lang="en-US" altLang="zh-CN" sz="2800" dirty="0" smtClean="0">
                <a:solidFill>
                  <a:schemeClr val="bg2">
                    <a:lumMod val="90000"/>
                  </a:schemeClr>
                </a:solidFill>
              </a:rPr>
              <a:t>:  </a:t>
            </a:r>
            <a:r>
              <a:rPr lang="zh-CN" altLang="en-US" sz="2800" dirty="0" smtClean="0">
                <a:solidFill>
                  <a:schemeClr val="tx1"/>
                </a:solidFill>
              </a:rPr>
              <a:t>一</a:t>
            </a:r>
            <a:r>
              <a:rPr lang="zh-CN" altLang="en-US" sz="2800" dirty="0">
                <a:solidFill>
                  <a:schemeClr val="tx1"/>
                </a:solidFill>
              </a:rPr>
              <a:t>张</a:t>
            </a:r>
            <a:r>
              <a:rPr lang="en-US" altLang="zh-CN" sz="2800" dirty="0" smtClean="0">
                <a:solidFill>
                  <a:schemeClr val="tx1"/>
                </a:solidFill>
              </a:rPr>
              <a:t>DVD</a:t>
            </a:r>
            <a:r>
              <a:rPr lang="zh-CN" altLang="en-US" sz="2800" dirty="0" smtClean="0">
                <a:solidFill>
                  <a:schemeClr val="tx1"/>
                </a:solidFill>
              </a:rPr>
              <a:t>或者</a:t>
            </a:r>
            <a:r>
              <a:rPr lang="en-US" altLang="zh-CN" sz="2800" dirty="0" smtClean="0">
                <a:solidFill>
                  <a:schemeClr val="tx1"/>
                </a:solidFill>
              </a:rPr>
              <a:t>1G</a:t>
            </a:r>
            <a:r>
              <a:rPr lang="zh-CN" altLang="en-US" sz="2800" dirty="0" smtClean="0">
                <a:solidFill>
                  <a:schemeClr val="tx1"/>
                </a:solidFill>
              </a:rPr>
              <a:t>的磁盘只能</a:t>
            </a:r>
            <a:r>
              <a:rPr lang="zh-CN" altLang="en-US" sz="2800" dirty="0">
                <a:solidFill>
                  <a:schemeClr val="tx1"/>
                </a:solidFill>
              </a:rPr>
              <a:t>存储几秒钟的未压缩数字视频</a:t>
            </a:r>
            <a:r>
              <a:rPr lang="zh-CN" altLang="en-US" sz="2800" dirty="0" smtClean="0"/>
              <a:t>。</a:t>
            </a:r>
            <a:endParaRPr lang="en-US" altLang="zh-CN" sz="2800" dirty="0" smtClean="0"/>
          </a:p>
          <a:p>
            <a:endParaRPr lang="en-US" altLang="zh-CN" sz="2800" dirty="0"/>
          </a:p>
          <a:p>
            <a:r>
              <a:rPr lang="zh-CN" altLang="en-US" sz="2800" dirty="0">
                <a:solidFill>
                  <a:schemeClr val="accent2"/>
                </a:solidFill>
              </a:rPr>
              <a:t>传输</a:t>
            </a:r>
            <a:r>
              <a:rPr lang="zh-CN" altLang="en-US" sz="2800" dirty="0" smtClean="0">
                <a:solidFill>
                  <a:schemeClr val="accent2"/>
                </a:solidFill>
              </a:rPr>
              <a:t>困难：</a:t>
            </a:r>
            <a:r>
              <a:rPr lang="en-US" altLang="zh-CN" sz="2800" dirty="0">
                <a:solidFill>
                  <a:schemeClr val="tx2"/>
                </a:solidFill>
              </a:rPr>
              <a:t>1</a:t>
            </a:r>
            <a:r>
              <a:rPr lang="zh-CN" altLang="en-US" sz="2800" dirty="0">
                <a:solidFill>
                  <a:schemeClr val="tx2"/>
                </a:solidFill>
              </a:rPr>
              <a:t>兆的带宽传输一秒的数字电视视频需要大约</a:t>
            </a:r>
            <a:r>
              <a:rPr lang="en-US" altLang="zh-CN" sz="2800" dirty="0">
                <a:solidFill>
                  <a:schemeClr val="tx2"/>
                </a:solidFill>
              </a:rPr>
              <a:t>4</a:t>
            </a:r>
            <a:r>
              <a:rPr lang="zh-CN" altLang="en-US" sz="2800" dirty="0">
                <a:solidFill>
                  <a:schemeClr val="tx2"/>
                </a:solidFill>
              </a:rPr>
              <a:t>分钟。</a:t>
            </a:r>
          </a:p>
          <a:p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2384694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编码</a:t>
            </a:r>
            <a:endParaRPr lang="zh-CN" altLang="en-US" sz="3200" b="1" dirty="0"/>
          </a:p>
        </p:txBody>
      </p:sp>
      <p:sp>
        <p:nvSpPr>
          <p:cNvPr id="17" name="矩形 16"/>
          <p:cNvSpPr/>
          <p:nvPr/>
        </p:nvSpPr>
        <p:spPr>
          <a:xfrm>
            <a:off x="7845721" y="9594606"/>
            <a:ext cx="2205000" cy="1350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3200" b="1" dirty="0" smtClean="0"/>
              <a:t>压缩</a:t>
            </a:r>
            <a:endParaRPr lang="zh-CN" altLang="en-US" sz="3200" b="1" dirty="0"/>
          </a:p>
        </p:txBody>
      </p:sp>
      <p:sp>
        <p:nvSpPr>
          <p:cNvPr id="18" name="文本框 17"/>
          <p:cNvSpPr txBox="1"/>
          <p:nvPr/>
        </p:nvSpPr>
        <p:spPr>
          <a:xfrm>
            <a:off x="5447658" y="9757698"/>
            <a:ext cx="1540099" cy="765000"/>
          </a:xfrm>
          <a:prstGeom prst="rect">
            <a:avLst/>
          </a:prstGeom>
        </p:spPr>
        <p:txBody>
          <a:bodyPr vert="horz" wrap="square" lIns="91440" tIns="45720" rIns="91440" bIns="45720" rtlCol="0">
            <a:no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4400" b="1" dirty="0" smtClean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=</a:t>
            </a:r>
            <a:endParaRPr lang="zh-CN" altLang="en-US" sz="4400" b="1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4568553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5059941" y="8128283"/>
            <a:ext cx="12919587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音视频通话中的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H265 </a:t>
            </a:r>
            <a:r>
              <a:rPr lang="en-US" altLang="zh-CN" sz="40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H265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是基于</a:t>
            </a:r>
            <a:r>
              <a:rPr lang="en-US" altLang="zh-CN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H264</a:t>
            </a:r>
            <a:r>
              <a:rPr lang="zh-CN" altLang="en-US" sz="4000" dirty="0" smtClean="0">
                <a:latin typeface="思源黑体 CN Bold" panose="020B0800000000000000" charset="-122"/>
                <a:ea typeface="思源黑体 CN Bold" panose="020B0800000000000000" charset="-122"/>
              </a:rPr>
              <a:t>基础上发展的</a:t>
            </a:r>
            <a:endParaRPr lang="en-US" altLang="zh-CN" sz="40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  <p:sp>
        <p:nvSpPr>
          <p:cNvPr id="10" name="TextBox 17"/>
          <p:cNvSpPr txBox="1">
            <a:spLocks noChangeArrowheads="1"/>
          </p:cNvSpPr>
          <p:nvPr/>
        </p:nvSpPr>
        <p:spPr bwMode="auto">
          <a:xfrm>
            <a:off x="10844694" y="11565175"/>
            <a:ext cx="12919587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en-US" altLang="zh-CN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----------</a:t>
            </a:r>
            <a:r>
              <a:rPr lang="zh-CN" altLang="en-US" sz="2800" dirty="0" smtClean="0">
                <a:solidFill>
                  <a:schemeClr val="bg2">
                    <a:lumMod val="50000"/>
                  </a:schemeClr>
                </a:solidFill>
                <a:latin typeface="思源黑体 CN Bold" panose="020B0800000000000000" charset="-122"/>
                <a:ea typeface="思源黑体 CN Bold" panose="020B0800000000000000" charset="-122"/>
              </a:rPr>
              <a:t>坐上老司机的车，带你稳稳的走上秋明山</a:t>
            </a:r>
            <a:endParaRPr lang="zh-CN" altLang="en-US" sz="2800" dirty="0">
              <a:solidFill>
                <a:schemeClr val="bg2">
                  <a:lumMod val="50000"/>
                </a:schemeClr>
              </a:solidFill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212659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什么是</a:t>
            </a:r>
            <a:r>
              <a:rPr lang="en-US" altLang="zh-CN" dirty="0" smtClean="0"/>
              <a:t>H264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812193" y="3415988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 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定义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 </a:t>
              </a:r>
              <a:r>
                <a:rPr lang="zh-CN" altLang="en-US" sz="3200" dirty="0" smtClean="0"/>
                <a:t>对摄像头采集的每一帧视频需要进行编码，由与视频中存在空间和时间的冗余， 需要用算法来去除这些冗余。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是专门去除这些冗余的算法，我们把这种算法称为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编码</a:t>
              </a:r>
              <a:endParaRPr lang="en-US" altLang="zh-CN" sz="3200" dirty="0" smtClean="0"/>
            </a:p>
            <a:p>
              <a:endParaRPr lang="en-US" altLang="zh-CN" sz="3200" dirty="0" smtClean="0"/>
            </a:p>
            <a:p>
              <a:r>
                <a:rPr lang="en-US" altLang="zh-CN" sz="3200" dirty="0" smtClean="0"/>
                <a:t>H264</a:t>
              </a:r>
              <a:r>
                <a:rPr lang="zh-CN" altLang="en-US" sz="3200" dirty="0"/>
                <a:t>是新一代的编码标准，以高压缩高质量和支持多种网络的流媒体传输</a:t>
              </a:r>
              <a:r>
                <a:rPr lang="zh-CN" altLang="en-US" sz="3200" dirty="0" smtClean="0"/>
                <a:t>著称</a:t>
              </a:r>
              <a:endParaRPr lang="en-US" altLang="zh-CN" sz="3200" dirty="0" smtClean="0"/>
            </a:p>
            <a:p>
              <a:endParaRPr lang="en-US" altLang="zh-CN" sz="3200" dirty="0">
                <a:effectLst/>
              </a:endParaRPr>
            </a:p>
            <a:p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应用</a:t>
              </a:r>
              <a:r>
                <a:rPr lang="en-US" altLang="zh-CN" sz="3200" dirty="0" smtClean="0">
                  <a:solidFill>
                    <a:schemeClr val="bg2">
                      <a:lumMod val="50000"/>
                    </a:schemeClr>
                  </a:solidFill>
                </a:rPr>
                <a:t>: </a:t>
              </a:r>
              <a:r>
                <a:rPr lang="zh-CN" altLang="en-US" sz="3200" dirty="0" smtClean="0"/>
                <a:t>像大多数看到的视频，如苍老师的电影，如</a:t>
              </a:r>
              <a:r>
                <a:rPr lang="en-US" altLang="zh-CN" sz="3200" dirty="0" err="1" smtClean="0"/>
                <a:t>rmvb</a:t>
              </a:r>
              <a:r>
                <a:rPr lang="en-US" altLang="zh-CN" sz="3200" dirty="0" smtClean="0"/>
                <a:t>   </a:t>
              </a:r>
              <a:r>
                <a:rPr lang="en-US" altLang="zh-CN" sz="3200" dirty="0" err="1" smtClean="0"/>
                <a:t>avi</a:t>
              </a:r>
              <a:r>
                <a:rPr lang="zh-CN" altLang="en-US" sz="3200" dirty="0"/>
                <a:t> </a:t>
              </a:r>
              <a:r>
                <a:rPr lang="zh-CN" altLang="en-US" sz="3200" dirty="0" smtClean="0"/>
                <a:t>  </a:t>
              </a:r>
              <a:r>
                <a:rPr lang="en-US" altLang="zh-CN" sz="3200" dirty="0" smtClean="0"/>
                <a:t>mp4   </a:t>
              </a:r>
              <a:r>
                <a:rPr lang="en-US" altLang="zh-CN" sz="3200" dirty="0" err="1" smtClean="0"/>
                <a:t>flv</a:t>
              </a:r>
              <a:r>
                <a:rPr lang="en-US" altLang="zh-CN" sz="3200" dirty="0" smtClean="0"/>
                <a:t>   </a:t>
              </a:r>
              <a:r>
                <a:rPr lang="zh-CN" altLang="en-US" sz="3200" dirty="0" smtClean="0"/>
                <a:t>大都是由</a:t>
              </a:r>
              <a:r>
                <a:rPr lang="en-US" altLang="zh-CN" sz="3200" dirty="0" smtClean="0"/>
                <a:t>h264</a:t>
              </a:r>
              <a:r>
                <a:rPr lang="zh-CN" altLang="en-US" sz="3200" dirty="0" smtClean="0"/>
                <a:t>进行编码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r>
                <a:rPr lang="zh-CN" altLang="en-US" sz="3200" dirty="0" smtClean="0"/>
                <a:t>当然也会有不同的 如 </a:t>
              </a:r>
              <a:r>
                <a:rPr lang="en-US" altLang="zh-CN" sz="3200" dirty="0" smtClean="0"/>
                <a:t>mpeg4   vp9   </a:t>
              </a:r>
              <a:r>
                <a:rPr lang="zh-CN" altLang="en-US" sz="3200" dirty="0" smtClean="0"/>
                <a:t>这样比较冷门的编码</a:t>
              </a:r>
              <a:endParaRPr lang="en-US" altLang="zh-CN" sz="3200" dirty="0" smtClean="0"/>
            </a:p>
            <a:p>
              <a:endParaRPr lang="en-US" altLang="zh-CN" sz="3200" dirty="0"/>
            </a:p>
            <a:p>
              <a:endParaRPr lang="en-US" altLang="zh-CN" sz="3200" dirty="0" smtClean="0"/>
            </a:p>
            <a:p>
              <a:r>
                <a:rPr lang="zh-CN" altLang="en-US" sz="3200" dirty="0"/>
                <a:t>无论</a:t>
              </a:r>
              <a:r>
                <a:rPr lang="zh-CN" altLang="en-US" sz="3200" dirty="0" smtClean="0"/>
                <a:t>是</a:t>
              </a:r>
              <a:r>
                <a:rPr lang="en-US" altLang="zh-CN" sz="3200" dirty="0" smtClean="0"/>
                <a:t>h264  mpeg4  vp9 </a:t>
              </a:r>
              <a:r>
                <a:rPr lang="zh-CN" altLang="en-US" sz="3200" dirty="0" smtClean="0"/>
                <a:t>都是基于宏块的方式进行编码，原理是一样的，只不过实现的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算法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  <a:p>
              <a:r>
                <a:rPr lang="zh-CN" altLang="en-US" sz="3200" dirty="0">
                  <a:solidFill>
                    <a:schemeClr val="bg2">
                      <a:lumMod val="50000"/>
                    </a:schemeClr>
                  </a:solidFill>
                </a:rPr>
                <a:t>不</a:t>
              </a:r>
              <a:r>
                <a:rPr lang="zh-CN" altLang="en-US" sz="3200" dirty="0" smtClean="0">
                  <a:solidFill>
                    <a:schemeClr val="bg2">
                      <a:lumMod val="50000"/>
                    </a:schemeClr>
                  </a:solidFill>
                </a:rPr>
                <a:t>一致罢了</a:t>
              </a:r>
              <a:endParaRPr lang="en-US" altLang="zh-CN" sz="3200" dirty="0" smtClean="0">
                <a:solidFill>
                  <a:schemeClr val="bg2">
                    <a:lumMod val="5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741239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64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18713117" y="11093806"/>
            <a:ext cx="3962083" cy="4762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码牛学院</a:t>
            </a:r>
            <a:r>
              <a:rPr lang="en-US" altLang="zh-CN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2079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用代码码出牛逼人生</a:t>
            </a:r>
            <a:endParaRPr lang="en-US" altLang="zh-CN" sz="2079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FLYING IMPRESSION FID FEIZHAO    qq:1964271550"/>
          <p:cNvSpPr txBox="1"/>
          <p:nvPr/>
        </p:nvSpPr>
        <p:spPr>
          <a:xfrm>
            <a:off x="29771" y="445070"/>
            <a:ext cx="4839786" cy="1488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9071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今晚课题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2163520" y="4951108"/>
            <a:ext cx="19990115" cy="44701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14365" indent="-514365">
              <a:buFont typeface="+mj-lt"/>
              <a:buAutoNum type="arabicPeriod"/>
            </a:pPr>
            <a:r>
              <a:rPr lang="en-US" altLang="zh-CN" sz="3200" dirty="0" smtClean="0"/>
              <a:t>DSP</a:t>
            </a:r>
            <a:r>
              <a:rPr lang="zh-CN" altLang="en-US" sz="3200" dirty="0"/>
              <a:t>芯片原理</a:t>
            </a:r>
            <a:r>
              <a:rPr lang="zh-CN" altLang="en-US" sz="3200" dirty="0" smtClean="0"/>
              <a:t>讲解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err="1" smtClean="0"/>
              <a:t>MediaCodec</a:t>
            </a:r>
            <a:r>
              <a:rPr lang="zh-CN" altLang="en-US" sz="3200" dirty="0"/>
              <a:t>编码</a:t>
            </a:r>
            <a:r>
              <a:rPr lang="zh-CN" altLang="en-US" sz="3200" dirty="0" smtClean="0"/>
              <a:t>机制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r>
              <a:rPr lang="en-US" altLang="zh-CN" sz="3200" dirty="0" err="1" smtClean="0"/>
              <a:t>MediaCodec</a:t>
            </a:r>
            <a:r>
              <a:rPr lang="zh-CN" altLang="en-US" sz="3200" dirty="0"/>
              <a:t>解码</a:t>
            </a:r>
            <a:r>
              <a:rPr lang="en-US" altLang="zh-CN" sz="3200" dirty="0"/>
              <a:t>H264</a:t>
            </a:r>
            <a:r>
              <a:rPr lang="zh-CN" altLang="en-US" sz="3200" dirty="0"/>
              <a:t>原理，深度解析视频解码</a:t>
            </a:r>
            <a:r>
              <a:rPr lang="zh-CN" altLang="en-US" sz="3200" dirty="0" smtClean="0"/>
              <a:t>流程</a:t>
            </a:r>
            <a:endParaRPr lang="en-US" altLang="zh-CN" sz="3200" dirty="0"/>
          </a:p>
          <a:p>
            <a:pPr marL="514365" indent="-514365">
              <a:buFont typeface="+mj-lt"/>
              <a:buAutoNum type="arabicPeriod"/>
            </a:pP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r>
              <a:rPr lang="zh-CN" altLang="en-US" sz="3200" dirty="0" smtClean="0"/>
              <a:t>实战</a:t>
            </a:r>
            <a:r>
              <a:rPr lang="zh-CN" altLang="en-US" sz="3200" dirty="0"/>
              <a:t>优化之</a:t>
            </a:r>
            <a:r>
              <a:rPr lang="en-US" altLang="zh-CN" sz="3200" dirty="0"/>
              <a:t>H265</a:t>
            </a:r>
            <a:r>
              <a:rPr lang="zh-CN" altLang="en-US" sz="3200" dirty="0"/>
              <a:t>硬解码遇到兼容</a:t>
            </a:r>
            <a:r>
              <a:rPr lang="zh-CN" altLang="en-US" sz="3200" dirty="0" smtClean="0"/>
              <a:t>问题</a:t>
            </a:r>
            <a:endParaRPr lang="en-US" altLang="zh-CN" sz="3200" dirty="0" smtClean="0"/>
          </a:p>
          <a:p>
            <a:pPr marL="514365" indent="-514365">
              <a:buFont typeface="+mj-lt"/>
              <a:buAutoNum type="arabicPeriod"/>
            </a:pPr>
            <a:endParaRPr lang="en-US" altLang="zh-CN" sz="3024" b="1" dirty="0" smtClean="0"/>
          </a:p>
          <a:p>
            <a:r>
              <a:rPr lang="zh-CN" altLang="en-US" sz="3024" b="1" dirty="0" smtClean="0"/>
              <a:t>精彩</a:t>
            </a:r>
            <a:r>
              <a:rPr lang="zh-CN" altLang="en-US" sz="3024" b="1" dirty="0"/>
              <a:t>内容 </a:t>
            </a:r>
            <a:r>
              <a:rPr lang="en-US" altLang="zh-CN" sz="3024" b="1" dirty="0"/>
              <a:t>20:05</a:t>
            </a:r>
            <a:r>
              <a:rPr lang="zh-CN" altLang="en-US" sz="3024" b="1" dirty="0"/>
              <a:t>准时直播分享干货</a:t>
            </a:r>
            <a:endParaRPr lang="zh-CN" altLang="en-US" sz="2646" b="1" dirty="0"/>
          </a:p>
        </p:txBody>
      </p:sp>
      <p:sp>
        <p:nvSpPr>
          <p:cNvPr id="22" name="FLYING IMPRESSION FID FEIZHAO    qq:1964271550"/>
          <p:cNvSpPr/>
          <p:nvPr/>
        </p:nvSpPr>
        <p:spPr bwMode="auto">
          <a:xfrm>
            <a:off x="19146" y="11766263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1"/>
          </a:p>
        </p:txBody>
      </p:sp>
      <p:sp>
        <p:nvSpPr>
          <p:cNvPr id="12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1979694" y="2770776"/>
            <a:ext cx="2142000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/>
              <a:t>微信视频通话编码实战</a:t>
            </a:r>
            <a:r>
              <a:rPr lang="en-US" altLang="zh-CN" sz="6000" dirty="0"/>
              <a:t>-</a:t>
            </a:r>
            <a:r>
              <a:rPr lang="zh-CN" altLang="en-US" sz="6000" dirty="0"/>
              <a:t>带你从零编码通话中的</a:t>
            </a:r>
            <a:r>
              <a:rPr lang="en-US" altLang="zh-CN" sz="6000" dirty="0"/>
              <a:t>H264</a:t>
            </a:r>
            <a:r>
              <a:rPr lang="zh-CN" altLang="en-US" sz="6000" dirty="0"/>
              <a:t>码流</a:t>
            </a:r>
            <a:endParaRPr lang="zh-CN" altLang="en-US" sz="1600" b="1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31847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 tmFilter="0,0; .5, 1; 1, 1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ldLvl="0" animBg="1"/>
      <p:bldP spid="14" grpId="0" bldLvl="0" animBg="1"/>
      <p:bldP spid="15" grpId="0" bldLvl="0" animBg="1"/>
      <p:bldP spid="16" grpId="0" bldLvl="0" animBg="1"/>
      <p:bldP spid="17" grpId="0" bldLvl="0" animBg="1"/>
      <p:bldP spid="64" grpId="0"/>
      <p:bldP spid="51" grpId="0"/>
      <p:bldP spid="22" grpId="0" bldLvl="0" animBg="1"/>
      <p:bldP spid="1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5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两大电信联盟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34694" y="3285175"/>
            <a:ext cx="13208281" cy="5180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2599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84575" y="180175"/>
            <a:ext cx="19871472" cy="1741172"/>
          </a:xfrm>
        </p:spPr>
        <p:txBody>
          <a:bodyPr/>
          <a:lstStyle/>
          <a:p>
            <a:r>
              <a:rPr lang="en-US" altLang="zh-CN" dirty="0" smtClean="0"/>
              <a:t>H264</a:t>
            </a:r>
            <a:r>
              <a:rPr lang="zh-CN" altLang="en-US" dirty="0" smtClean="0"/>
              <a:t>编码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grpSp>
        <p:nvGrpSpPr>
          <p:cNvPr id="8" name="组合 7"/>
          <p:cNvGrpSpPr/>
          <p:nvPr/>
        </p:nvGrpSpPr>
        <p:grpSpPr>
          <a:xfrm>
            <a:off x="2114694" y="6750350"/>
            <a:ext cx="6534043" cy="2438939"/>
            <a:chOff x="2114694" y="6750350"/>
            <a:chExt cx="6534043" cy="2438939"/>
          </a:xfrm>
        </p:grpSpPr>
        <p:sp>
          <p:nvSpPr>
            <p:cNvPr id="7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国际电信联盟</a:t>
              </a:r>
              <a:r>
                <a:rPr lang="en-US" altLang="zh-CN" sz="4400" dirty="0" smtClean="0"/>
                <a:t>(ITU-T)</a:t>
              </a:r>
              <a:endParaRPr lang="zh-CN" altLang="en-US" sz="4400" dirty="0"/>
            </a:p>
          </p:txBody>
        </p:sp>
        <p:sp>
          <p:nvSpPr>
            <p:cNvPr id="5" name="左大括号 4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9" name="标题 1"/>
            <p:cNvSpPr txBox="1">
              <a:spLocks/>
            </p:cNvSpPr>
            <p:nvPr/>
          </p:nvSpPr>
          <p:spPr>
            <a:xfrm>
              <a:off x="2519694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H261  H262 H263  H264</a:t>
              </a:r>
              <a:endParaRPr lang="zh-CN" altLang="en-US" sz="3600" b="1" dirty="0"/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13094694" y="6750350"/>
            <a:ext cx="6977555" cy="2438939"/>
            <a:chOff x="2114694" y="6750350"/>
            <a:chExt cx="6977555" cy="2438939"/>
          </a:xfrm>
        </p:grpSpPr>
        <p:sp>
          <p:nvSpPr>
            <p:cNvPr id="12" name="标题 1"/>
            <p:cNvSpPr txBox="1">
              <a:spLocks/>
            </p:cNvSpPr>
            <p:nvPr/>
          </p:nvSpPr>
          <p:spPr>
            <a:xfrm>
              <a:off x="2654694" y="6750350"/>
              <a:ext cx="5085000" cy="862922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zh-CN" altLang="en-US" sz="4400" dirty="0" smtClean="0"/>
                <a:t>国际标准化组织</a:t>
              </a:r>
              <a:r>
                <a:rPr lang="en-US" altLang="zh-CN" sz="4400" dirty="0" smtClean="0"/>
                <a:t>(ISO)</a:t>
              </a:r>
              <a:endParaRPr lang="zh-CN" altLang="en-US" sz="4400" dirty="0"/>
            </a:p>
          </p:txBody>
        </p:sp>
        <p:sp>
          <p:nvSpPr>
            <p:cNvPr id="13" name="左大括号 12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4" name="标题 1"/>
            <p:cNvSpPr txBox="1">
              <a:spLocks/>
            </p:cNvSpPr>
            <p:nvPr/>
          </p:nvSpPr>
          <p:spPr>
            <a:xfrm>
              <a:off x="2963206" y="8514289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200" b="1" dirty="0" smtClean="0"/>
                <a:t>MPEG1  MPEG2 MPEG4</a:t>
              </a:r>
              <a:endParaRPr lang="zh-CN" altLang="en-US" sz="3200" b="1" dirty="0"/>
            </a:p>
          </p:txBody>
        </p:sp>
      </p:grpSp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98334" y="4905175"/>
            <a:ext cx="1921509" cy="25620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206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9694" y="3369431"/>
            <a:ext cx="4085957" cy="321675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39694" y="2317587"/>
            <a:ext cx="3375175" cy="337517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4694" y="3375175"/>
            <a:ext cx="3375175" cy="3375175"/>
          </a:xfrm>
          <a:prstGeom prst="rect">
            <a:avLst/>
          </a:prstGeom>
        </p:spPr>
      </p:pic>
      <p:sp>
        <p:nvSpPr>
          <p:cNvPr id="15" name="标题 1"/>
          <p:cNvSpPr txBox="1">
            <a:spLocks/>
          </p:cNvSpPr>
          <p:nvPr/>
        </p:nvSpPr>
        <p:spPr>
          <a:xfrm>
            <a:off x="4409694" y="2396487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/>
              <a:t>武当派</a:t>
            </a:r>
          </a:p>
        </p:txBody>
      </p:sp>
      <p:sp>
        <p:nvSpPr>
          <p:cNvPr id="16" name="标题 1"/>
          <p:cNvSpPr txBox="1">
            <a:spLocks/>
          </p:cNvSpPr>
          <p:nvPr/>
        </p:nvSpPr>
        <p:spPr>
          <a:xfrm>
            <a:off x="15477056" y="2018680"/>
            <a:ext cx="5085000" cy="86292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17279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8315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sz="4400" dirty="0" smtClean="0"/>
              <a:t>少林派</a:t>
            </a:r>
            <a:endParaRPr lang="zh-CN" altLang="en-US" sz="4400" dirty="0"/>
          </a:p>
        </p:txBody>
      </p:sp>
      <p:sp>
        <p:nvSpPr>
          <p:cNvPr id="10" name="标题 9"/>
          <p:cNvSpPr>
            <a:spLocks noGrp="1"/>
          </p:cNvSpPr>
          <p:nvPr>
            <p:ph type="title"/>
          </p:nvPr>
        </p:nvSpPr>
        <p:spPr>
          <a:xfrm>
            <a:off x="880790" y="585175"/>
            <a:ext cx="6524701" cy="925034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在江湖打了</a:t>
            </a:r>
            <a:r>
              <a:rPr lang="en-US" altLang="zh-CN" sz="6000" dirty="0" smtClean="0"/>
              <a:t>10</a:t>
            </a:r>
            <a:r>
              <a:rPr lang="zh-CN" altLang="en-US" sz="6000" dirty="0" smtClean="0"/>
              <a:t>年</a:t>
            </a:r>
            <a:endParaRPr lang="zh-CN" altLang="en-US" sz="6000" dirty="0"/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40733" y="3321550"/>
            <a:ext cx="3412500" cy="3412500"/>
          </a:xfrm>
          <a:prstGeom prst="rect">
            <a:avLst/>
          </a:prstGeom>
        </p:spPr>
      </p:pic>
      <p:grpSp>
        <p:nvGrpSpPr>
          <p:cNvPr id="18" name="组合 17"/>
          <p:cNvGrpSpPr/>
          <p:nvPr/>
        </p:nvGrpSpPr>
        <p:grpSpPr>
          <a:xfrm>
            <a:off x="2114694" y="7777441"/>
            <a:ext cx="22770897" cy="1552863"/>
            <a:chOff x="2114694" y="7777441"/>
            <a:chExt cx="8139436" cy="1552863"/>
          </a:xfrm>
        </p:grpSpPr>
        <p:sp>
          <p:nvSpPr>
            <p:cNvPr id="20" name="左大括号 19"/>
            <p:cNvSpPr/>
            <p:nvPr/>
          </p:nvSpPr>
          <p:spPr>
            <a:xfrm rot="5400000">
              <a:off x="5021697" y="4870438"/>
              <a:ext cx="350993" cy="6165000"/>
            </a:xfrm>
            <a:prstGeom prst="leftBrac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标题 1"/>
            <p:cNvSpPr txBox="1">
              <a:spLocks/>
            </p:cNvSpPr>
            <p:nvPr/>
          </p:nvSpPr>
          <p:spPr>
            <a:xfrm>
              <a:off x="4125087" y="8655304"/>
              <a:ext cx="6129043" cy="675000"/>
            </a:xfrm>
            <a:prstGeom prst="rect">
              <a:avLst/>
            </a:prstGeom>
          </p:spPr>
          <p:txBody>
            <a:bodyPr vert="horz" lIns="91440" tIns="45720" rIns="91440" bIns="45720" rtlCol="0" anchor="ctr">
              <a:normAutofit/>
            </a:bodyPr>
            <a:lstStyle>
              <a:lvl1pPr algn="l" defTabSz="1727942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8315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altLang="zh-CN" sz="3600" b="1" dirty="0" smtClean="0"/>
                <a:t>H264       MPEG4 AVC</a:t>
              </a:r>
              <a:endParaRPr lang="zh-CN" altLang="en-US" sz="36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16343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ITU-T </a:t>
            </a:r>
            <a:r>
              <a:rPr lang="zh-CN" altLang="en-US" dirty="0" smtClean="0"/>
              <a:t>视频编码发展历程</a:t>
            </a:r>
            <a:endParaRPr lang="zh-CN" altLang="en-US" dirty="0"/>
          </a:p>
        </p:txBody>
      </p:sp>
      <p:pic>
        <p:nvPicPr>
          <p:cNvPr id="1026" name="Picture 2" descr="https://img-blog.csdn.net/20170110111824441?watermark/2/text/aHR0cDovL2Jsb2cuY3Nkbi5uZXQvd2lzaGZseQ==/font/5a6L5L2T/fontsize/400/fill/I0JBQkFCMA==/dissolve/70/gravity/Center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4694" y="3780175"/>
            <a:ext cx="18811235" cy="6383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644927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xmlns="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其他参与者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xmlns="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:a16="http://schemas.microsoft.com/office/drawing/2014/main" xmlns="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:a16="http://schemas.microsoft.com/office/drawing/2014/main" xmlns="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520975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Google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（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VP8/VP9</a:t>
              </a: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） </a:t>
              </a: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Microsoft (VC-1)</a:t>
              </a: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 smtClean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4000" b="1" dirty="0">
                <a:solidFill>
                  <a:srgbClr val="297FD5"/>
                </a:solidFill>
                <a:latin typeface="思源黑体 CN Bold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国产自主标准</a:t>
              </a:r>
              <a:r>
                <a:rPr lang="en-US" altLang="zh-CN" sz="4000" b="1" dirty="0" smtClean="0">
                  <a:solidFill>
                    <a:srgbClr val="297FD5"/>
                  </a:solidFill>
                  <a:latin typeface="思源黑体 CN Bold"/>
                  <a:ea typeface="思源黑体 CN Normal" panose="020B0400000000000000" pitchFamily="34" charset="-122"/>
                </a:rPr>
                <a:t>: AVS/AVS+/AVS2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904671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视频编码历史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5"/>
            <a:ext cx="18179999" cy="867190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16549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H.26X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系列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（由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ITU[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国际电传视讯联盟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]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主导） 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H.261</a:t>
              </a:r>
              <a:r>
                <a:rPr lang="zh-CN" altLang="en-US" sz="36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：主要在老的视频会议和视频电话产品中使用   </a:t>
              </a:r>
              <a:endParaRPr lang="en-US" altLang="zh-CN" sz="36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H.263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：主要用在视频会议、视频电话和网络视频上 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第十部分，是一种视频压缩标准，一种被广泛使用的高精度视频的录制、压缩和发布格式。 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1181100" lvl="1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：高效率视频编码是一种视频压缩标准，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H.264/MPEG-4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的继任者。可支持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分辨率甚至到超高画质电视，最高分辨率可达到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8192×4320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（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8K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分辨率），这是目前发展的趋势，尚未有大众化编码软件出现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defTabSz="914400"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0523458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37513" y="-80565"/>
            <a:ext cx="19871472" cy="2505069"/>
          </a:xfrm>
        </p:spPr>
        <p:txBody>
          <a:bodyPr>
            <a:normAutofit/>
          </a:bodyPr>
          <a:lstStyle/>
          <a:p>
            <a:r>
              <a:rPr lang="en-US" altLang="zh-CN" sz="6000" dirty="0" smtClean="0"/>
              <a:t>H261</a:t>
            </a:r>
            <a:r>
              <a:rPr lang="zh-CN" altLang="en-US" sz="6000" dirty="0" smtClean="0"/>
              <a:t>奠定的技术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帧间编码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(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运动补偿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)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8327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帧内编码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166577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使用以宏块为基础的运动补偿预测编码技术，从当前宏块从参考帧中产兆最佳匹配宏块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19499" y="2880107"/>
            <a:ext cx="19149356" cy="2199157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第一次 根据帧内的像素趋于统一  而采用帧内预测编码技术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10166151"/>
            <a:ext cx="19442767" cy="1175085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环路滤波器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实际上是一个数字低筒滤波器，滤除不必要的高频信息</a:t>
            </a: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3254423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视频中哪些地方可以进行压缩</a:t>
            </a:r>
          </a:p>
        </p:txBody>
      </p:sp>
      <p:sp>
        <p:nvSpPr>
          <p:cNvPr id="8" name="文本框 10"/>
          <p:cNvSpPr txBox="1"/>
          <p:nvPr/>
        </p:nvSpPr>
        <p:spPr>
          <a:xfrm>
            <a:off x="899694" y="7152270"/>
            <a:ext cx="3676667" cy="584775"/>
          </a:xfrm>
          <a:prstGeom prst="rect">
            <a:avLst/>
          </a:prstGeom>
          <a:ln w="12700">
            <a:miter lim="400000"/>
          </a:ln>
        </p:spPr>
        <p:txBody>
          <a:bodyPr wrap="square" lIns="45719" rIns="45719">
            <a:spAutoFit/>
          </a:bodyPr>
          <a:lstStyle/>
          <a:p>
            <a:r>
              <a:rPr lang="zh-CN" altLang="en-US" sz="3200" dirty="0" smtClean="0">
                <a:solidFill>
                  <a:schemeClr val="accent5"/>
                </a:solidFill>
              </a:rPr>
              <a:t>哪些信息能压缩</a:t>
            </a:r>
            <a:endParaRPr lang="zh-CN" altLang="en-US" sz="3200" dirty="0"/>
          </a:p>
        </p:txBody>
      </p:sp>
      <p:sp>
        <p:nvSpPr>
          <p:cNvPr id="4" name="左大括号 3"/>
          <p:cNvSpPr/>
          <p:nvPr/>
        </p:nvSpPr>
        <p:spPr>
          <a:xfrm>
            <a:off x="4049694" y="3971590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3" name="组合 2"/>
          <p:cNvGrpSpPr/>
          <p:nvPr/>
        </p:nvGrpSpPr>
        <p:grpSpPr>
          <a:xfrm>
            <a:off x="4492121" y="3682349"/>
            <a:ext cx="17827441" cy="811418"/>
            <a:chOff x="4492121" y="3682349"/>
            <a:chExt cx="17827441" cy="811418"/>
          </a:xfrm>
        </p:grpSpPr>
        <p:sp>
          <p:nvSpPr>
            <p:cNvPr id="5" name="立方体 4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空间冗余</a:t>
              </a:r>
            </a:p>
          </p:txBody>
        </p:sp>
        <p:sp>
          <p:nvSpPr>
            <p:cNvPr id="4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图像相邻像素之间有较强的相关性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492121" y="5464066"/>
            <a:ext cx="17827441" cy="811418"/>
            <a:chOff x="4492121" y="3682349"/>
            <a:chExt cx="17827441" cy="811418"/>
          </a:xfrm>
        </p:grpSpPr>
        <p:sp>
          <p:nvSpPr>
            <p:cNvPr id="13" name="立方体 12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时间冗余</a:t>
              </a:r>
            </a:p>
          </p:txBody>
        </p:sp>
        <p:sp>
          <p:nvSpPr>
            <p:cNvPr id="14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视频序列的相邻图像之间内容相似</a:t>
              </a: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4362831" y="7245783"/>
            <a:ext cx="17827441" cy="811418"/>
            <a:chOff x="4492121" y="3682349"/>
            <a:chExt cx="17827441" cy="811418"/>
          </a:xfrm>
        </p:grpSpPr>
        <p:sp>
          <p:nvSpPr>
            <p:cNvPr id="16" name="立方体 15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编码冗余</a:t>
              </a:r>
            </a:p>
          </p:txBody>
        </p:sp>
        <p:sp>
          <p:nvSpPr>
            <p:cNvPr id="17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不同像素值出现的概率不同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4316938" y="9027500"/>
            <a:ext cx="17827441" cy="811418"/>
            <a:chOff x="4492121" y="3682349"/>
            <a:chExt cx="17827441" cy="811418"/>
          </a:xfrm>
        </p:grpSpPr>
        <p:sp>
          <p:nvSpPr>
            <p:cNvPr id="19" name="立方体 18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视觉冗余</a:t>
              </a:r>
            </a:p>
          </p:txBody>
        </p:sp>
        <p:sp>
          <p:nvSpPr>
            <p:cNvPr id="20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人的视觉系统对某些细节不敏感</a:t>
              </a: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4362831" y="10423027"/>
            <a:ext cx="17827441" cy="811418"/>
            <a:chOff x="4492121" y="3682349"/>
            <a:chExt cx="17827441" cy="811418"/>
          </a:xfrm>
        </p:grpSpPr>
        <p:sp>
          <p:nvSpPr>
            <p:cNvPr id="22" name="立方体 21"/>
            <p:cNvSpPr/>
            <p:nvPr/>
          </p:nvSpPr>
          <p:spPr>
            <a:xfrm>
              <a:off x="4492121" y="3853456"/>
              <a:ext cx="3461451" cy="640311"/>
            </a:xfrm>
            <a:prstGeom prst="cub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zh-CN" altLang="en-US" sz="3200" dirty="0">
                  <a:solidFill>
                    <a:schemeClr val="accent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知识冗余</a:t>
              </a:r>
            </a:p>
          </p:txBody>
        </p:sp>
        <p:sp>
          <p:nvSpPr>
            <p:cNvPr id="23" name="文本框 10"/>
            <p:cNvSpPr txBox="1"/>
            <p:nvPr/>
          </p:nvSpPr>
          <p:spPr>
            <a:xfrm>
              <a:off x="8561955" y="3682349"/>
              <a:ext cx="13757607" cy="750526"/>
            </a:xfrm>
            <a:prstGeom prst="rect">
              <a:avLst/>
            </a:prstGeom>
            <a:ln w="12700">
              <a:miter lim="400000"/>
            </a:ln>
          </p:spPr>
          <p:txBody>
            <a:bodyPr wrap="square" lIns="45719" rIns="45719">
              <a:spAutoFit/>
            </a:bodyPr>
            <a:lstStyle/>
            <a:p>
              <a:pPr>
                <a:lnSpc>
                  <a:spcPct val="150000"/>
                </a:lnSpc>
                <a:buSzPct val="100000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规律性的结构可由先验知识和背景知识得到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89086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02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</a:t>
            </a:r>
            <a:r>
              <a:rPr lang="zh-CN" altLang="en-US" sz="4800" dirty="0">
                <a:latin typeface="思源黑体 CN Bold" panose="020B0800000000000000" charset="-122"/>
                <a:ea typeface="思源黑体 CN Bold" panose="020B0800000000000000" charset="-122"/>
              </a:rPr>
              <a:t>组成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505991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</a:t>
            </a:r>
            <a:r>
              <a:rPr lang="zh-CN" altLang="en-US" dirty="0" smtClean="0"/>
              <a:t>视频文件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9694" y="4725175"/>
            <a:ext cx="3575178" cy="3575178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2789694" y="5040175"/>
            <a:ext cx="3691056" cy="4711128"/>
            <a:chOff x="13768638" y="4340750"/>
            <a:chExt cx="3691056" cy="4711128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340750"/>
              <a:ext cx="3575178" cy="3100349"/>
            </a:xfrm>
            <a:prstGeom prst="rect">
              <a:avLst/>
            </a:prstGeom>
          </p:spPr>
        </p:pic>
        <p:sp>
          <p:nvSpPr>
            <p:cNvPr id="5" name="文本框 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RMVB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6109694" y="4725175"/>
            <a:ext cx="3690000" cy="4711128"/>
            <a:chOff x="13769694" y="4340750"/>
            <a:chExt cx="3690000" cy="4711128"/>
          </a:xfrm>
        </p:grpSpPr>
        <p:pic>
          <p:nvPicPr>
            <p:cNvPr id="11" name="图片 10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006052" y="4340750"/>
              <a:ext cx="3100349" cy="3100349"/>
            </a:xfrm>
            <a:prstGeom prst="rect">
              <a:avLst/>
            </a:prstGeom>
          </p:spPr>
        </p:pic>
        <p:sp>
          <p:nvSpPr>
            <p:cNvPr id="12" name="文本框 11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zh-CN" sz="4000" b="1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AVI</a:t>
              </a:r>
              <a:endParaRPr lang="zh-CN" altLang="en-US" sz="4000" b="1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3743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3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xit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0-ppt_w/2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íŝlîḑé">
            <a:extLst>
              <a:ext uri="{FF2B5EF4-FFF2-40B4-BE49-F238E27FC236}">
                <a16:creationId xmlns:a16="http://schemas.microsoft.com/office/drawing/2014/main" xmlns="" id="{71FBCDB7-A784-49F6-982C-0E657C261630}"/>
              </a:ext>
            </a:extLst>
          </p:cNvPr>
          <p:cNvGrpSpPr/>
          <p:nvPr/>
        </p:nvGrpSpPr>
        <p:grpSpPr>
          <a:xfrm>
            <a:off x="1271967" y="1718902"/>
            <a:ext cx="20495454" cy="1221380"/>
            <a:chOff x="673100" y="1228912"/>
            <a:chExt cx="10845800" cy="646331"/>
          </a:xfrm>
        </p:grpSpPr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xmlns="" id="{FF717F27-AEFA-42AD-A144-267B78F03F8B}"/>
                </a:ext>
              </a:extLst>
            </p:cNvPr>
            <p:cNvCxnSpPr/>
            <p:nvPr/>
          </p:nvCxnSpPr>
          <p:spPr>
            <a:xfrm>
              <a:off x="673100" y="1552077"/>
              <a:ext cx="10845800" cy="0"/>
            </a:xfrm>
            <a:prstGeom prst="line">
              <a:avLst/>
            </a:prstGeom>
            <a:ln w="3175" cap="rnd">
              <a:solidFill>
                <a:schemeClr val="bg1">
                  <a:lumMod val="75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îSľïḓè">
              <a:extLst>
                <a:ext uri="{FF2B5EF4-FFF2-40B4-BE49-F238E27FC236}">
                  <a16:creationId xmlns:a16="http://schemas.microsoft.com/office/drawing/2014/main" xmlns="" id="{904C03C2-7596-4128-A9EC-4E5AB8FB10D9}"/>
                </a:ext>
              </a:extLst>
            </p:cNvPr>
            <p:cNvSpPr txBox="1"/>
            <p:nvPr/>
          </p:nvSpPr>
          <p:spPr>
            <a:xfrm>
              <a:off x="4563035" y="1228912"/>
              <a:ext cx="306593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lIns="91440" tIns="45720" rIns="91440" bIns="45720" anchor="ctr">
              <a:normAutofit/>
            </a:bodyPr>
            <a:lstStyle/>
            <a:p>
              <a:pPr algn="ctr"/>
              <a:r>
                <a:rPr lang="zh-CN" altLang="en-US" sz="32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音</a:t>
              </a:r>
              <a:r>
                <a:rPr lang="zh-CN" altLang="en-US" sz="3200" b="1" dirty="0" smtClean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rPr>
                <a:t>视频应用</a:t>
              </a:r>
              <a:endParaRPr lang="en-US" altLang="zh-CN" sz="3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</p:grpSp>
      <p:grpSp>
        <p:nvGrpSpPr>
          <p:cNvPr id="73" name="组合 72">
            <a:extLst>
              <a:ext uri="{FF2B5EF4-FFF2-40B4-BE49-F238E27FC236}">
                <a16:creationId xmlns:a16="http://schemas.microsoft.com/office/drawing/2014/main" xmlns="" id="{B1845E35-C357-4BA9-84E6-45B55275665A}"/>
              </a:ext>
            </a:extLst>
          </p:cNvPr>
          <p:cNvGrpSpPr/>
          <p:nvPr/>
        </p:nvGrpSpPr>
        <p:grpSpPr>
          <a:xfrm>
            <a:off x="542519" y="3755365"/>
            <a:ext cx="21897860" cy="5449620"/>
            <a:chOff x="708207" y="5093240"/>
            <a:chExt cx="21897860" cy="5449620"/>
          </a:xfrm>
        </p:grpSpPr>
        <p:grpSp>
          <p:nvGrpSpPr>
            <p:cNvPr id="55" name="组合 54">
              <a:extLst>
                <a:ext uri="{FF2B5EF4-FFF2-40B4-BE49-F238E27FC236}">
                  <a16:creationId xmlns:a16="http://schemas.microsoft.com/office/drawing/2014/main" xmlns="" id="{EC7E5998-4C23-47CE-8FF8-01E931F4A869}"/>
                </a:ext>
              </a:extLst>
            </p:cNvPr>
            <p:cNvGrpSpPr/>
            <p:nvPr/>
          </p:nvGrpSpPr>
          <p:grpSpPr>
            <a:xfrm>
              <a:off x="708207" y="5093240"/>
              <a:ext cx="5290425" cy="5449620"/>
              <a:chOff x="1215480" y="5093240"/>
              <a:chExt cx="5290425" cy="5449620"/>
            </a:xfrm>
          </p:grpSpPr>
          <p:sp>
            <p:nvSpPr>
              <p:cNvPr id="36" name="ïṡļíḑê">
                <a:extLst>
                  <a:ext uri="{FF2B5EF4-FFF2-40B4-BE49-F238E27FC236}">
                    <a16:creationId xmlns:a16="http://schemas.microsoft.com/office/drawing/2014/main" xmlns="" id="{96644146-FD55-4412-807C-A9DA6D8F10E9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7" name="îṩľíḋe">
                <a:extLst>
                  <a:ext uri="{FF2B5EF4-FFF2-40B4-BE49-F238E27FC236}">
                    <a16:creationId xmlns:a16="http://schemas.microsoft.com/office/drawing/2014/main" xmlns="" id="{25F03D11-E6A2-46D7-9606-24C83CE9483D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8" name="í$ḷíďê">
                <a:extLst>
                  <a:ext uri="{FF2B5EF4-FFF2-40B4-BE49-F238E27FC236}">
                    <a16:creationId xmlns:a16="http://schemas.microsoft.com/office/drawing/2014/main" xmlns="" id="{EEB8D930-7F14-4A48-820F-ECBC99D506B6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9" name="直接连接符 38">
                <a:extLst>
                  <a:ext uri="{FF2B5EF4-FFF2-40B4-BE49-F238E27FC236}">
                    <a16:creationId xmlns:a16="http://schemas.microsoft.com/office/drawing/2014/main" xmlns="" id="{C531E749-6E6A-4588-A674-50C86EC6182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0" name="iṡḻîdè">
                <a:extLst>
                  <a:ext uri="{FF2B5EF4-FFF2-40B4-BE49-F238E27FC236}">
                    <a16:creationId xmlns:a16="http://schemas.microsoft.com/office/drawing/2014/main" xmlns="" id="{C4D546B1-0C0A-4EB7-88D7-ECC1AB5D8115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01</a:t>
                </a:r>
              </a:p>
            </p:txBody>
          </p:sp>
          <p:sp>
            <p:nvSpPr>
              <p:cNvPr id="41" name="ï$1îḓè">
                <a:extLst>
                  <a:ext uri="{FF2B5EF4-FFF2-40B4-BE49-F238E27FC236}">
                    <a16:creationId xmlns:a16="http://schemas.microsoft.com/office/drawing/2014/main" xmlns="" id="{4E98EC80-1BFE-42B9-80D8-EE0B9132EA8A}"/>
                  </a:ext>
                </a:extLst>
              </p:cNvPr>
              <p:cNvSpPr txBox="1"/>
              <p:nvPr/>
            </p:nvSpPr>
            <p:spPr>
              <a:xfrm>
                <a:off x="1215480" y="7392210"/>
                <a:ext cx="5290425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直播（</a:t>
                </a:r>
                <a:r>
                  <a:rPr lang="zh-CN" altLang="en-US" sz="32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腾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讯课堂 哔哩哔哩）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5" name="组合 64">
              <a:extLst>
                <a:ext uri="{FF2B5EF4-FFF2-40B4-BE49-F238E27FC236}">
                  <a16:creationId xmlns:a16="http://schemas.microsoft.com/office/drawing/2014/main" xmlns="" id="{794F2E0C-1545-45C7-BDDC-08B2B73C56A0}"/>
                </a:ext>
              </a:extLst>
            </p:cNvPr>
            <p:cNvGrpSpPr/>
            <p:nvPr/>
          </p:nvGrpSpPr>
          <p:grpSpPr>
            <a:xfrm>
              <a:off x="6414959" y="5093240"/>
              <a:ext cx="4890578" cy="5449620"/>
              <a:chOff x="6414959" y="5093240"/>
              <a:chExt cx="4890578" cy="5449620"/>
            </a:xfrm>
          </p:grpSpPr>
          <p:sp>
            <p:nvSpPr>
              <p:cNvPr id="29" name="ïSḷîḓé">
                <a:extLst>
                  <a:ext uri="{FF2B5EF4-FFF2-40B4-BE49-F238E27FC236}">
                    <a16:creationId xmlns:a16="http://schemas.microsoft.com/office/drawing/2014/main" xmlns="" id="{FE038554-2D6A-4822-9A3C-CF3D7EAA8570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1" name="î$ļiḍè">
                <a:extLst>
                  <a:ext uri="{FF2B5EF4-FFF2-40B4-BE49-F238E27FC236}">
                    <a16:creationId xmlns:a16="http://schemas.microsoft.com/office/drawing/2014/main" xmlns="" id="{289423F1-8C42-447F-AF09-493D038537C1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32" name="iṩļïḓê">
                <a:extLst>
                  <a:ext uri="{FF2B5EF4-FFF2-40B4-BE49-F238E27FC236}">
                    <a16:creationId xmlns:a16="http://schemas.microsoft.com/office/drawing/2014/main" xmlns="" id="{BF1AA53E-BD3E-4A76-A54D-CAF1C95F36DD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96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33" name="直接连接符 32">
                <a:extLst>
                  <a:ext uri="{FF2B5EF4-FFF2-40B4-BE49-F238E27FC236}">
                    <a16:creationId xmlns:a16="http://schemas.microsoft.com/office/drawing/2014/main" xmlns="" id="{6F029590-4136-4DBA-9A62-44833A6397E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išliḋè">
                <a:extLst>
                  <a:ext uri="{FF2B5EF4-FFF2-40B4-BE49-F238E27FC236}">
                    <a16:creationId xmlns:a16="http://schemas.microsoft.com/office/drawing/2014/main" xmlns="" id="{58217DFD-C0EF-4A30-BAAF-D624D0E34C04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02</a:t>
                </a:r>
              </a:p>
            </p:txBody>
          </p:sp>
          <p:sp>
            <p:nvSpPr>
              <p:cNvPr id="35" name="isľíḑè">
                <a:extLst>
                  <a:ext uri="{FF2B5EF4-FFF2-40B4-BE49-F238E27FC236}">
                    <a16:creationId xmlns:a16="http://schemas.microsoft.com/office/drawing/2014/main" xmlns="" id="{D4AEDC30-1F36-4598-8C8B-8F5AC9E4CFFF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音视频通话（微信）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56" name="组合 55">
              <a:extLst>
                <a:ext uri="{FF2B5EF4-FFF2-40B4-BE49-F238E27FC236}">
                  <a16:creationId xmlns:a16="http://schemas.microsoft.com/office/drawing/2014/main" xmlns="" id="{61BDEFEF-8C9B-40C6-A17E-9EADE48F06C1}"/>
                </a:ext>
              </a:extLst>
            </p:cNvPr>
            <p:cNvGrpSpPr/>
            <p:nvPr/>
          </p:nvGrpSpPr>
          <p:grpSpPr>
            <a:xfrm>
              <a:off x="12058467" y="5093240"/>
              <a:ext cx="5047557" cy="5449620"/>
              <a:chOff x="1265210" y="5093240"/>
              <a:chExt cx="5047557" cy="5449620"/>
            </a:xfrm>
          </p:grpSpPr>
          <p:sp>
            <p:nvSpPr>
              <p:cNvPr id="57" name="ïṡļíḑê">
                <a:extLst>
                  <a:ext uri="{FF2B5EF4-FFF2-40B4-BE49-F238E27FC236}">
                    <a16:creationId xmlns:a16="http://schemas.microsoft.com/office/drawing/2014/main" xmlns="" id="{3FF54F34-98A6-4A52-894D-C87D1BC26353}"/>
                  </a:ext>
                </a:extLst>
              </p:cNvPr>
              <p:cNvSpPr/>
              <p:nvPr/>
            </p:nvSpPr>
            <p:spPr>
              <a:xfrm>
                <a:off x="1271967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8" name="îṩľíḋe">
                <a:extLst>
                  <a:ext uri="{FF2B5EF4-FFF2-40B4-BE49-F238E27FC236}">
                    <a16:creationId xmlns:a16="http://schemas.microsoft.com/office/drawing/2014/main" xmlns="" id="{8E419898-AA93-4AD9-B887-8488A59F22CE}"/>
                  </a:ext>
                </a:extLst>
              </p:cNvPr>
              <p:cNvSpPr/>
              <p:nvPr/>
            </p:nvSpPr>
            <p:spPr>
              <a:xfrm>
                <a:off x="3302206" y="5365404"/>
                <a:ext cx="830098" cy="634963"/>
              </a:xfrm>
              <a:custGeom>
                <a:avLst/>
                <a:gdLst>
                  <a:gd name="connsiteX0" fmla="*/ 361794 w 551492"/>
                  <a:gd name="connsiteY0" fmla="*/ 308363 h 421851"/>
                  <a:gd name="connsiteX1" fmla="*/ 530845 w 551492"/>
                  <a:gd name="connsiteY1" fmla="*/ 308363 h 421851"/>
                  <a:gd name="connsiteX2" fmla="*/ 551492 w 551492"/>
                  <a:gd name="connsiteY2" fmla="*/ 329044 h 421851"/>
                  <a:gd name="connsiteX3" fmla="*/ 551492 w 551492"/>
                  <a:gd name="connsiteY3" fmla="*/ 362650 h 421851"/>
                  <a:gd name="connsiteX4" fmla="*/ 530845 w 551492"/>
                  <a:gd name="connsiteY4" fmla="*/ 383331 h 421851"/>
                  <a:gd name="connsiteX5" fmla="*/ 378570 w 551492"/>
                  <a:gd name="connsiteY5" fmla="*/ 383331 h 421851"/>
                  <a:gd name="connsiteX6" fmla="*/ 378570 w 551492"/>
                  <a:gd name="connsiteY6" fmla="*/ 369113 h 421851"/>
                  <a:gd name="connsiteX7" fmla="*/ 361794 w 551492"/>
                  <a:gd name="connsiteY7" fmla="*/ 308363 h 421851"/>
                  <a:gd name="connsiteX8" fmla="*/ 313904 w 551492"/>
                  <a:gd name="connsiteY8" fmla="*/ 172924 h 421851"/>
                  <a:gd name="connsiteX9" fmla="*/ 530832 w 551492"/>
                  <a:gd name="connsiteY9" fmla="*/ 172924 h 421851"/>
                  <a:gd name="connsiteX10" fmla="*/ 551492 w 551492"/>
                  <a:gd name="connsiteY10" fmla="*/ 193548 h 421851"/>
                  <a:gd name="connsiteX11" fmla="*/ 551492 w 551492"/>
                  <a:gd name="connsiteY11" fmla="*/ 225772 h 421851"/>
                  <a:gd name="connsiteX12" fmla="*/ 530832 w 551492"/>
                  <a:gd name="connsiteY12" fmla="*/ 247685 h 421851"/>
                  <a:gd name="connsiteX13" fmla="*/ 271293 w 551492"/>
                  <a:gd name="connsiteY13" fmla="*/ 247685 h 421851"/>
                  <a:gd name="connsiteX14" fmla="*/ 271293 w 551492"/>
                  <a:gd name="connsiteY14" fmla="*/ 227061 h 421851"/>
                  <a:gd name="connsiteX15" fmla="*/ 272584 w 551492"/>
                  <a:gd name="connsiteY15" fmla="*/ 224483 h 421851"/>
                  <a:gd name="connsiteX16" fmla="*/ 313904 w 551492"/>
                  <a:gd name="connsiteY16" fmla="*/ 172924 h 421851"/>
                  <a:gd name="connsiteX17" fmla="*/ 281648 w 551492"/>
                  <a:gd name="connsiteY17" fmla="*/ 36241 h 421851"/>
                  <a:gd name="connsiteX18" fmla="*/ 530834 w 551492"/>
                  <a:gd name="connsiteY18" fmla="*/ 36241 h 421851"/>
                  <a:gd name="connsiteX19" fmla="*/ 551492 w 551492"/>
                  <a:gd name="connsiteY19" fmla="*/ 58154 h 421851"/>
                  <a:gd name="connsiteX20" fmla="*/ 551492 w 551492"/>
                  <a:gd name="connsiteY20" fmla="*/ 90378 h 421851"/>
                  <a:gd name="connsiteX21" fmla="*/ 530834 w 551492"/>
                  <a:gd name="connsiteY21" fmla="*/ 111002 h 421851"/>
                  <a:gd name="connsiteX22" fmla="*/ 308761 w 551492"/>
                  <a:gd name="connsiteY22" fmla="*/ 111002 h 421851"/>
                  <a:gd name="connsiteX23" fmla="*/ 295850 w 551492"/>
                  <a:gd name="connsiteY23" fmla="*/ 96823 h 421851"/>
                  <a:gd name="connsiteX24" fmla="*/ 281648 w 551492"/>
                  <a:gd name="connsiteY24" fmla="*/ 36241 h 421851"/>
                  <a:gd name="connsiteX25" fmla="*/ 176987 w 551492"/>
                  <a:gd name="connsiteY25" fmla="*/ 0 h 421851"/>
                  <a:gd name="connsiteX26" fmla="*/ 271294 w 551492"/>
                  <a:gd name="connsiteY26" fmla="*/ 117396 h 421851"/>
                  <a:gd name="connsiteX27" fmla="*/ 276461 w 551492"/>
                  <a:gd name="connsiteY27" fmla="*/ 117396 h 421851"/>
                  <a:gd name="connsiteX28" fmla="*/ 290672 w 551492"/>
                  <a:gd name="connsiteY28" fmla="*/ 152228 h 421851"/>
                  <a:gd name="connsiteX29" fmla="*/ 262251 w 551492"/>
                  <a:gd name="connsiteY29" fmla="*/ 199960 h 421851"/>
                  <a:gd name="connsiteX30" fmla="*/ 257083 w 551492"/>
                  <a:gd name="connsiteY30" fmla="*/ 197380 h 421851"/>
                  <a:gd name="connsiteX31" fmla="*/ 224786 w 551492"/>
                  <a:gd name="connsiteY31" fmla="*/ 247692 h 421851"/>
                  <a:gd name="connsiteX32" fmla="*/ 219619 w 551492"/>
                  <a:gd name="connsiteY32" fmla="*/ 259303 h 421851"/>
                  <a:gd name="connsiteX33" fmla="*/ 241581 w 551492"/>
                  <a:gd name="connsiteY33" fmla="*/ 279944 h 421851"/>
                  <a:gd name="connsiteX34" fmla="*/ 263543 w 551492"/>
                  <a:gd name="connsiteY34" fmla="*/ 279944 h 421851"/>
                  <a:gd name="connsiteX35" fmla="*/ 352682 w 551492"/>
                  <a:gd name="connsiteY35" fmla="*/ 368958 h 421851"/>
                  <a:gd name="connsiteX36" fmla="*/ 352682 w 551492"/>
                  <a:gd name="connsiteY36" fmla="*/ 393470 h 421851"/>
                  <a:gd name="connsiteX37" fmla="*/ 325553 w 551492"/>
                  <a:gd name="connsiteY37" fmla="*/ 421851 h 421851"/>
                  <a:gd name="connsiteX38" fmla="*/ 28421 w 551492"/>
                  <a:gd name="connsiteY38" fmla="*/ 421851 h 421851"/>
                  <a:gd name="connsiteX39" fmla="*/ 0 w 551492"/>
                  <a:gd name="connsiteY39" fmla="*/ 393470 h 421851"/>
                  <a:gd name="connsiteX40" fmla="*/ 0 w 551492"/>
                  <a:gd name="connsiteY40" fmla="*/ 368958 h 421851"/>
                  <a:gd name="connsiteX41" fmla="*/ 89139 w 551492"/>
                  <a:gd name="connsiteY41" fmla="*/ 279944 h 421851"/>
                  <a:gd name="connsiteX42" fmla="*/ 112393 w 551492"/>
                  <a:gd name="connsiteY42" fmla="*/ 279944 h 421851"/>
                  <a:gd name="connsiteX43" fmla="*/ 133063 w 551492"/>
                  <a:gd name="connsiteY43" fmla="*/ 259303 h 421851"/>
                  <a:gd name="connsiteX44" fmla="*/ 127896 w 551492"/>
                  <a:gd name="connsiteY44" fmla="*/ 247692 h 421851"/>
                  <a:gd name="connsiteX45" fmla="*/ 95599 w 551492"/>
                  <a:gd name="connsiteY45" fmla="*/ 198670 h 421851"/>
                  <a:gd name="connsiteX46" fmla="*/ 91723 w 551492"/>
                  <a:gd name="connsiteY46" fmla="*/ 199960 h 421851"/>
                  <a:gd name="connsiteX47" fmla="*/ 63302 w 551492"/>
                  <a:gd name="connsiteY47" fmla="*/ 152228 h 421851"/>
                  <a:gd name="connsiteX48" fmla="*/ 78804 w 551492"/>
                  <a:gd name="connsiteY48" fmla="*/ 117396 h 421851"/>
                  <a:gd name="connsiteX49" fmla="*/ 81388 w 551492"/>
                  <a:gd name="connsiteY49" fmla="*/ 117396 h 421851"/>
                  <a:gd name="connsiteX50" fmla="*/ 176987 w 551492"/>
                  <a:gd name="connsiteY50" fmla="*/ 0 h 42185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</a:cxnLst>
                <a:rect l="l" t="t" r="r" b="b"/>
                <a:pathLst>
                  <a:path w="551492" h="421851">
                    <a:moveTo>
                      <a:pt x="361794" y="308363"/>
                    </a:moveTo>
                    <a:lnTo>
                      <a:pt x="530845" y="308363"/>
                    </a:lnTo>
                    <a:cubicBezTo>
                      <a:pt x="541168" y="308363"/>
                      <a:pt x="551492" y="317411"/>
                      <a:pt x="551492" y="329044"/>
                    </a:cubicBezTo>
                    <a:lnTo>
                      <a:pt x="551492" y="362650"/>
                    </a:lnTo>
                    <a:cubicBezTo>
                      <a:pt x="551492" y="374283"/>
                      <a:pt x="541168" y="383331"/>
                      <a:pt x="530845" y="383331"/>
                    </a:cubicBezTo>
                    <a:lnTo>
                      <a:pt x="378570" y="383331"/>
                    </a:lnTo>
                    <a:lnTo>
                      <a:pt x="378570" y="369113"/>
                    </a:lnTo>
                    <a:cubicBezTo>
                      <a:pt x="378570" y="347140"/>
                      <a:pt x="372118" y="326459"/>
                      <a:pt x="361794" y="308363"/>
                    </a:cubicBezTo>
                    <a:close/>
                    <a:moveTo>
                      <a:pt x="313904" y="172924"/>
                    </a:moveTo>
                    <a:lnTo>
                      <a:pt x="530832" y="172924"/>
                    </a:lnTo>
                    <a:cubicBezTo>
                      <a:pt x="541162" y="172924"/>
                      <a:pt x="551492" y="181947"/>
                      <a:pt x="551492" y="193548"/>
                    </a:cubicBezTo>
                    <a:lnTo>
                      <a:pt x="551492" y="225772"/>
                    </a:lnTo>
                    <a:cubicBezTo>
                      <a:pt x="551492" y="237373"/>
                      <a:pt x="541162" y="247685"/>
                      <a:pt x="530832" y="247685"/>
                    </a:cubicBezTo>
                    <a:lnTo>
                      <a:pt x="271293" y="247685"/>
                    </a:lnTo>
                    <a:lnTo>
                      <a:pt x="271293" y="227061"/>
                    </a:lnTo>
                    <a:cubicBezTo>
                      <a:pt x="271293" y="225772"/>
                      <a:pt x="272584" y="225772"/>
                      <a:pt x="272584" y="224483"/>
                    </a:cubicBezTo>
                    <a:cubicBezTo>
                      <a:pt x="293244" y="218038"/>
                      <a:pt x="307448" y="194837"/>
                      <a:pt x="313904" y="172924"/>
                    </a:cubicBezTo>
                    <a:close/>
                    <a:moveTo>
                      <a:pt x="281648" y="36241"/>
                    </a:moveTo>
                    <a:lnTo>
                      <a:pt x="530834" y="36241"/>
                    </a:lnTo>
                    <a:cubicBezTo>
                      <a:pt x="541163" y="36241"/>
                      <a:pt x="551492" y="46553"/>
                      <a:pt x="551492" y="58154"/>
                    </a:cubicBezTo>
                    <a:lnTo>
                      <a:pt x="551492" y="90378"/>
                    </a:lnTo>
                    <a:cubicBezTo>
                      <a:pt x="551492" y="101979"/>
                      <a:pt x="541163" y="111002"/>
                      <a:pt x="530834" y="111002"/>
                    </a:cubicBezTo>
                    <a:lnTo>
                      <a:pt x="308761" y="111002"/>
                    </a:lnTo>
                    <a:cubicBezTo>
                      <a:pt x="304888" y="104557"/>
                      <a:pt x="301015" y="99401"/>
                      <a:pt x="295850" y="96823"/>
                    </a:cubicBezTo>
                    <a:cubicBezTo>
                      <a:pt x="293268" y="72333"/>
                      <a:pt x="288104" y="52998"/>
                      <a:pt x="281648" y="36241"/>
                    </a:cubicBezTo>
                    <a:close/>
                    <a:moveTo>
                      <a:pt x="176987" y="0"/>
                    </a:moveTo>
                    <a:cubicBezTo>
                      <a:pt x="257083" y="0"/>
                      <a:pt x="270002" y="64503"/>
                      <a:pt x="271294" y="117396"/>
                    </a:cubicBezTo>
                    <a:cubicBezTo>
                      <a:pt x="272586" y="117396"/>
                      <a:pt x="273878" y="117396"/>
                      <a:pt x="276461" y="117396"/>
                    </a:cubicBezTo>
                    <a:cubicBezTo>
                      <a:pt x="289380" y="117396"/>
                      <a:pt x="290672" y="132877"/>
                      <a:pt x="290672" y="152228"/>
                    </a:cubicBezTo>
                    <a:cubicBezTo>
                      <a:pt x="290672" y="171579"/>
                      <a:pt x="275169" y="199960"/>
                      <a:pt x="262251" y="199960"/>
                    </a:cubicBezTo>
                    <a:cubicBezTo>
                      <a:pt x="260959" y="199960"/>
                      <a:pt x="258375" y="198670"/>
                      <a:pt x="257083" y="197380"/>
                    </a:cubicBezTo>
                    <a:cubicBezTo>
                      <a:pt x="249332" y="216731"/>
                      <a:pt x="237705" y="233502"/>
                      <a:pt x="224786" y="247692"/>
                    </a:cubicBezTo>
                    <a:cubicBezTo>
                      <a:pt x="220911" y="250272"/>
                      <a:pt x="219619" y="254143"/>
                      <a:pt x="219619" y="259303"/>
                    </a:cubicBezTo>
                    <a:cubicBezTo>
                      <a:pt x="219619" y="270913"/>
                      <a:pt x="228662" y="279944"/>
                      <a:pt x="241581" y="279944"/>
                    </a:cubicBezTo>
                    <a:lnTo>
                      <a:pt x="263543" y="279944"/>
                    </a:lnTo>
                    <a:cubicBezTo>
                      <a:pt x="312634" y="279944"/>
                      <a:pt x="352682" y="319936"/>
                      <a:pt x="352682" y="368958"/>
                    </a:cubicBezTo>
                    <a:lnTo>
                      <a:pt x="352682" y="393470"/>
                    </a:lnTo>
                    <a:cubicBezTo>
                      <a:pt x="352682" y="408950"/>
                      <a:pt x="341055" y="421851"/>
                      <a:pt x="325553" y="421851"/>
                    </a:cubicBezTo>
                    <a:lnTo>
                      <a:pt x="28421" y="421851"/>
                    </a:lnTo>
                    <a:cubicBezTo>
                      <a:pt x="12919" y="421851"/>
                      <a:pt x="0" y="408950"/>
                      <a:pt x="0" y="393470"/>
                    </a:cubicBezTo>
                    <a:lnTo>
                      <a:pt x="0" y="368958"/>
                    </a:lnTo>
                    <a:cubicBezTo>
                      <a:pt x="0" y="319936"/>
                      <a:pt x="40048" y="279944"/>
                      <a:pt x="89139" y="279944"/>
                    </a:cubicBezTo>
                    <a:lnTo>
                      <a:pt x="112393" y="279944"/>
                    </a:lnTo>
                    <a:cubicBezTo>
                      <a:pt x="124020" y="279944"/>
                      <a:pt x="133063" y="270913"/>
                      <a:pt x="133063" y="259303"/>
                    </a:cubicBezTo>
                    <a:cubicBezTo>
                      <a:pt x="133063" y="254143"/>
                      <a:pt x="131771" y="250272"/>
                      <a:pt x="127896" y="247692"/>
                    </a:cubicBezTo>
                    <a:cubicBezTo>
                      <a:pt x="114977" y="234792"/>
                      <a:pt x="104642" y="216731"/>
                      <a:pt x="95599" y="198670"/>
                    </a:cubicBezTo>
                    <a:cubicBezTo>
                      <a:pt x="94307" y="199960"/>
                      <a:pt x="93015" y="199960"/>
                      <a:pt x="91723" y="199960"/>
                    </a:cubicBezTo>
                    <a:cubicBezTo>
                      <a:pt x="78804" y="199960"/>
                      <a:pt x="63302" y="171579"/>
                      <a:pt x="63302" y="152228"/>
                    </a:cubicBezTo>
                    <a:cubicBezTo>
                      <a:pt x="63302" y="132877"/>
                      <a:pt x="65886" y="117396"/>
                      <a:pt x="78804" y="117396"/>
                    </a:cubicBezTo>
                    <a:cubicBezTo>
                      <a:pt x="80096" y="117396"/>
                      <a:pt x="80096" y="117396"/>
                      <a:pt x="81388" y="117396"/>
                    </a:cubicBezTo>
                    <a:cubicBezTo>
                      <a:pt x="82680" y="64503"/>
                      <a:pt x="93015" y="0"/>
                      <a:pt x="176987" y="0"/>
                    </a:cubicBezTo>
                    <a:close/>
                  </a:path>
                </a:pathLst>
              </a:custGeom>
              <a:solidFill>
                <a:srgbClr val="00B050"/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59" name="í$ḷíďê">
                <a:extLst>
                  <a:ext uri="{FF2B5EF4-FFF2-40B4-BE49-F238E27FC236}">
                    <a16:creationId xmlns:a16="http://schemas.microsoft.com/office/drawing/2014/main" xmlns="" id="{B19C0BE7-B27F-41B4-8680-3F5B6F21C850}"/>
                  </a:ext>
                </a:extLst>
              </p:cNvPr>
              <p:cNvSpPr txBox="1"/>
              <p:nvPr/>
            </p:nvSpPr>
            <p:spPr>
              <a:xfrm>
                <a:off x="1547533" y="8403050"/>
                <a:ext cx="4569132" cy="202499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60" name="直接连接符 59">
                <a:extLst>
                  <a:ext uri="{FF2B5EF4-FFF2-40B4-BE49-F238E27FC236}">
                    <a16:creationId xmlns:a16="http://schemas.microsoft.com/office/drawing/2014/main" xmlns="" id="{E4FE3D50-62C9-43F3-98AB-2FCE8F673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685192" y="8254622"/>
                <a:ext cx="4351002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1" name="iṡḻîdè">
                <a:extLst>
                  <a:ext uri="{FF2B5EF4-FFF2-40B4-BE49-F238E27FC236}">
                    <a16:creationId xmlns:a16="http://schemas.microsoft.com/office/drawing/2014/main" xmlns="" id="{79CC2581-102B-4E4C-A70D-D476C9CF9C0B}"/>
                  </a:ext>
                </a:extLst>
              </p:cNvPr>
              <p:cNvSpPr/>
              <p:nvPr/>
            </p:nvSpPr>
            <p:spPr>
              <a:xfrm>
                <a:off x="2031654" y="6187364"/>
                <a:ext cx="3371203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03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2" name="ï$1îḓè">
                <a:extLst>
                  <a:ext uri="{FF2B5EF4-FFF2-40B4-BE49-F238E27FC236}">
                    <a16:creationId xmlns:a16="http://schemas.microsoft.com/office/drawing/2014/main" xmlns="" id="{667E7836-260F-4EF5-A6E3-8A5A97769496}"/>
                  </a:ext>
                </a:extLst>
              </p:cNvPr>
              <p:cNvSpPr txBox="1"/>
              <p:nvPr/>
            </p:nvSpPr>
            <p:spPr>
              <a:xfrm>
                <a:off x="1265210" y="7401408"/>
                <a:ext cx="5047557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短视频与视频特效（抖音）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  <p:grpSp>
          <p:nvGrpSpPr>
            <p:cNvPr id="66" name="组合 65">
              <a:extLst>
                <a:ext uri="{FF2B5EF4-FFF2-40B4-BE49-F238E27FC236}">
                  <a16:creationId xmlns:a16="http://schemas.microsoft.com/office/drawing/2014/main" xmlns="" id="{E5C1E59B-C89B-4CE3-89F5-025E540A1C7A}"/>
                </a:ext>
              </a:extLst>
            </p:cNvPr>
            <p:cNvGrpSpPr/>
            <p:nvPr/>
          </p:nvGrpSpPr>
          <p:grpSpPr>
            <a:xfrm>
              <a:off x="17715489" y="5093240"/>
              <a:ext cx="4890578" cy="5449620"/>
              <a:chOff x="6414959" y="5093240"/>
              <a:chExt cx="4890578" cy="5449620"/>
            </a:xfrm>
          </p:grpSpPr>
          <p:sp>
            <p:nvSpPr>
              <p:cNvPr id="67" name="ïSḷîḓé">
                <a:extLst>
                  <a:ext uri="{FF2B5EF4-FFF2-40B4-BE49-F238E27FC236}">
                    <a16:creationId xmlns:a16="http://schemas.microsoft.com/office/drawing/2014/main" xmlns="" id="{37B6E630-D3FF-44E3-84B7-3E67C5C35AE8}"/>
                  </a:ext>
                </a:extLst>
              </p:cNvPr>
              <p:cNvSpPr/>
              <p:nvPr/>
            </p:nvSpPr>
            <p:spPr>
              <a:xfrm>
                <a:off x="6414959" y="5093240"/>
                <a:ext cx="4890578" cy="5449620"/>
              </a:xfrm>
              <a:prstGeom prst="rect">
                <a:avLst/>
              </a:prstGeom>
              <a:solidFill>
                <a:schemeClr val="bg1"/>
              </a:solidFill>
              <a:ln w="3175">
                <a:noFill/>
                <a:prstDash val="solid"/>
                <a:round/>
                <a:headEnd/>
                <a:tailEnd/>
              </a:ln>
              <a:effectLst>
                <a:outerShdw blurRad="63500" dist="25400" dir="2700000" algn="tl" rotWithShape="0">
                  <a:prstClr val="black">
                    <a:alpha val="15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rmAutofit/>
              </a:bodyPr>
              <a:lstStyle/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8" name="î$ļiḍè">
                <a:extLst>
                  <a:ext uri="{FF2B5EF4-FFF2-40B4-BE49-F238E27FC236}">
                    <a16:creationId xmlns:a16="http://schemas.microsoft.com/office/drawing/2014/main" xmlns="" id="{B3CE2CBD-7893-4A6F-98FD-DBDE6F045F1A}"/>
                  </a:ext>
                </a:extLst>
              </p:cNvPr>
              <p:cNvSpPr/>
              <p:nvPr/>
            </p:nvSpPr>
            <p:spPr>
              <a:xfrm>
                <a:off x="8487553" y="5343050"/>
                <a:ext cx="745390" cy="656127"/>
              </a:xfrm>
              <a:custGeom>
                <a:avLst/>
                <a:gdLst>
                  <a:gd name="connsiteX0" fmla="*/ 18335 w 604256"/>
                  <a:gd name="connsiteY0" fmla="*/ 334272 h 531895"/>
                  <a:gd name="connsiteX1" fmla="*/ 37988 w 604256"/>
                  <a:gd name="connsiteY1" fmla="*/ 336249 h 531895"/>
                  <a:gd name="connsiteX2" fmla="*/ 302130 w 604256"/>
                  <a:gd name="connsiteY2" fmla="*/ 476833 h 531895"/>
                  <a:gd name="connsiteX3" fmla="*/ 566126 w 604256"/>
                  <a:gd name="connsiteY3" fmla="*/ 336249 h 531895"/>
                  <a:gd name="connsiteX4" fmla="*/ 601178 w 604256"/>
                  <a:gd name="connsiteY4" fmla="*/ 346793 h 531895"/>
                  <a:gd name="connsiteX5" fmla="*/ 590619 w 604256"/>
                  <a:gd name="connsiteY5" fmla="*/ 381793 h 531895"/>
                  <a:gd name="connsiteX6" fmla="*/ 314303 w 604256"/>
                  <a:gd name="connsiteY6" fmla="*/ 528820 h 531895"/>
                  <a:gd name="connsiteX7" fmla="*/ 302130 w 604256"/>
                  <a:gd name="connsiteY7" fmla="*/ 531895 h 531895"/>
                  <a:gd name="connsiteX8" fmla="*/ 289957 w 604256"/>
                  <a:gd name="connsiteY8" fmla="*/ 528820 h 531895"/>
                  <a:gd name="connsiteX9" fmla="*/ 13641 w 604256"/>
                  <a:gd name="connsiteY9" fmla="*/ 381793 h 531895"/>
                  <a:gd name="connsiteX10" fmla="*/ 3082 w 604256"/>
                  <a:gd name="connsiteY10" fmla="*/ 346793 h 531895"/>
                  <a:gd name="connsiteX11" fmla="*/ 18335 w 604256"/>
                  <a:gd name="connsiteY11" fmla="*/ 334272 h 531895"/>
                  <a:gd name="connsiteX12" fmla="*/ 18335 w 604256"/>
                  <a:gd name="connsiteY12" fmla="*/ 233364 h 531895"/>
                  <a:gd name="connsiteX13" fmla="*/ 37988 w 604256"/>
                  <a:gd name="connsiteY13" fmla="*/ 235341 h 531895"/>
                  <a:gd name="connsiteX14" fmla="*/ 302130 w 604256"/>
                  <a:gd name="connsiteY14" fmla="*/ 375925 h 531895"/>
                  <a:gd name="connsiteX15" fmla="*/ 566126 w 604256"/>
                  <a:gd name="connsiteY15" fmla="*/ 235341 h 531895"/>
                  <a:gd name="connsiteX16" fmla="*/ 601178 w 604256"/>
                  <a:gd name="connsiteY16" fmla="*/ 245885 h 531895"/>
                  <a:gd name="connsiteX17" fmla="*/ 590619 w 604256"/>
                  <a:gd name="connsiteY17" fmla="*/ 280885 h 531895"/>
                  <a:gd name="connsiteX18" fmla="*/ 314303 w 604256"/>
                  <a:gd name="connsiteY18" fmla="*/ 428058 h 531895"/>
                  <a:gd name="connsiteX19" fmla="*/ 302130 w 604256"/>
                  <a:gd name="connsiteY19" fmla="*/ 430987 h 531895"/>
                  <a:gd name="connsiteX20" fmla="*/ 289957 w 604256"/>
                  <a:gd name="connsiteY20" fmla="*/ 428058 h 531895"/>
                  <a:gd name="connsiteX21" fmla="*/ 13641 w 604256"/>
                  <a:gd name="connsiteY21" fmla="*/ 280885 h 531895"/>
                  <a:gd name="connsiteX22" fmla="*/ 3082 w 604256"/>
                  <a:gd name="connsiteY22" fmla="*/ 245885 h 531895"/>
                  <a:gd name="connsiteX23" fmla="*/ 18335 w 604256"/>
                  <a:gd name="connsiteY23" fmla="*/ 233364 h 531895"/>
                  <a:gd name="connsiteX24" fmla="*/ 291571 w 604256"/>
                  <a:gd name="connsiteY24" fmla="*/ 2196 h 531895"/>
                  <a:gd name="connsiteX25" fmla="*/ 312689 w 604256"/>
                  <a:gd name="connsiteY25" fmla="*/ 2196 h 531895"/>
                  <a:gd name="connsiteX26" fmla="*/ 588846 w 604256"/>
                  <a:gd name="connsiteY26" fmla="*/ 125214 h 531895"/>
                  <a:gd name="connsiteX27" fmla="*/ 604245 w 604256"/>
                  <a:gd name="connsiteY27" fmla="*/ 147914 h 531895"/>
                  <a:gd name="connsiteX28" fmla="*/ 590605 w 604256"/>
                  <a:gd name="connsiteY28" fmla="*/ 171639 h 531895"/>
                  <a:gd name="connsiteX29" fmla="*/ 314303 w 604256"/>
                  <a:gd name="connsiteY29" fmla="*/ 318676 h 531895"/>
                  <a:gd name="connsiteX30" fmla="*/ 302130 w 604256"/>
                  <a:gd name="connsiteY30" fmla="*/ 321751 h 531895"/>
                  <a:gd name="connsiteX31" fmla="*/ 289957 w 604256"/>
                  <a:gd name="connsiteY31" fmla="*/ 318676 h 531895"/>
                  <a:gd name="connsiteX32" fmla="*/ 13654 w 604256"/>
                  <a:gd name="connsiteY32" fmla="*/ 171639 h 531895"/>
                  <a:gd name="connsiteX33" fmla="*/ 15 w 604256"/>
                  <a:gd name="connsiteY33" fmla="*/ 147914 h 531895"/>
                  <a:gd name="connsiteX34" fmla="*/ 15414 w 604256"/>
                  <a:gd name="connsiteY34" fmla="*/ 125214 h 53189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</a:cxnLst>
                <a:rect l="l" t="t" r="r" b="b"/>
                <a:pathLst>
                  <a:path w="604256" h="531895">
                    <a:moveTo>
                      <a:pt x="18335" y="334272"/>
                    </a:moveTo>
                    <a:cubicBezTo>
                      <a:pt x="24642" y="332369"/>
                      <a:pt x="31682" y="332881"/>
                      <a:pt x="37988" y="336249"/>
                    </a:cubicBezTo>
                    <a:lnTo>
                      <a:pt x="302130" y="476833"/>
                    </a:lnTo>
                    <a:lnTo>
                      <a:pt x="566126" y="336249"/>
                    </a:lnTo>
                    <a:cubicBezTo>
                      <a:pt x="578739" y="329513"/>
                      <a:pt x="594432" y="334199"/>
                      <a:pt x="601178" y="346793"/>
                    </a:cubicBezTo>
                    <a:cubicBezTo>
                      <a:pt x="607925" y="359387"/>
                      <a:pt x="603085" y="375056"/>
                      <a:pt x="590619" y="381793"/>
                    </a:cubicBezTo>
                    <a:lnTo>
                      <a:pt x="314303" y="528820"/>
                    </a:lnTo>
                    <a:cubicBezTo>
                      <a:pt x="310490" y="530870"/>
                      <a:pt x="306383" y="531895"/>
                      <a:pt x="302130" y="531895"/>
                    </a:cubicBezTo>
                    <a:cubicBezTo>
                      <a:pt x="297877" y="531895"/>
                      <a:pt x="293770" y="530870"/>
                      <a:pt x="289957" y="528820"/>
                    </a:cubicBezTo>
                    <a:lnTo>
                      <a:pt x="13641" y="381793"/>
                    </a:lnTo>
                    <a:cubicBezTo>
                      <a:pt x="1028" y="375056"/>
                      <a:pt x="-3665" y="359387"/>
                      <a:pt x="3082" y="346793"/>
                    </a:cubicBezTo>
                    <a:cubicBezTo>
                      <a:pt x="6455" y="340496"/>
                      <a:pt x="12028" y="336176"/>
                      <a:pt x="18335" y="334272"/>
                    </a:cubicBezTo>
                    <a:close/>
                    <a:moveTo>
                      <a:pt x="18335" y="233364"/>
                    </a:moveTo>
                    <a:cubicBezTo>
                      <a:pt x="24642" y="231461"/>
                      <a:pt x="31682" y="231973"/>
                      <a:pt x="37988" y="235341"/>
                    </a:cubicBezTo>
                    <a:lnTo>
                      <a:pt x="302130" y="375925"/>
                    </a:lnTo>
                    <a:lnTo>
                      <a:pt x="566126" y="235341"/>
                    </a:lnTo>
                    <a:cubicBezTo>
                      <a:pt x="578739" y="228605"/>
                      <a:pt x="594432" y="233291"/>
                      <a:pt x="601178" y="245885"/>
                    </a:cubicBezTo>
                    <a:cubicBezTo>
                      <a:pt x="607925" y="258479"/>
                      <a:pt x="603085" y="274148"/>
                      <a:pt x="590619" y="280885"/>
                    </a:cubicBezTo>
                    <a:lnTo>
                      <a:pt x="314303" y="428058"/>
                    </a:lnTo>
                    <a:cubicBezTo>
                      <a:pt x="310490" y="430108"/>
                      <a:pt x="306383" y="430987"/>
                      <a:pt x="302130" y="430987"/>
                    </a:cubicBezTo>
                    <a:cubicBezTo>
                      <a:pt x="297877" y="430987"/>
                      <a:pt x="293770" y="430108"/>
                      <a:pt x="289957" y="428058"/>
                    </a:cubicBezTo>
                    <a:lnTo>
                      <a:pt x="13641" y="280885"/>
                    </a:lnTo>
                    <a:cubicBezTo>
                      <a:pt x="1028" y="274148"/>
                      <a:pt x="-3665" y="258479"/>
                      <a:pt x="3082" y="245885"/>
                    </a:cubicBezTo>
                    <a:cubicBezTo>
                      <a:pt x="6455" y="239588"/>
                      <a:pt x="12028" y="235268"/>
                      <a:pt x="18335" y="233364"/>
                    </a:cubicBezTo>
                    <a:close/>
                    <a:moveTo>
                      <a:pt x="291571" y="2196"/>
                    </a:moveTo>
                    <a:cubicBezTo>
                      <a:pt x="298317" y="-733"/>
                      <a:pt x="305943" y="-733"/>
                      <a:pt x="312689" y="2196"/>
                    </a:cubicBezTo>
                    <a:lnTo>
                      <a:pt x="588846" y="125214"/>
                    </a:lnTo>
                    <a:cubicBezTo>
                      <a:pt x="597938" y="129315"/>
                      <a:pt x="603805" y="138102"/>
                      <a:pt x="604245" y="147914"/>
                    </a:cubicBezTo>
                    <a:cubicBezTo>
                      <a:pt x="604538" y="157726"/>
                      <a:pt x="599258" y="166953"/>
                      <a:pt x="590605" y="171639"/>
                    </a:cubicBezTo>
                    <a:lnTo>
                      <a:pt x="314303" y="318676"/>
                    </a:lnTo>
                    <a:cubicBezTo>
                      <a:pt x="310489" y="320726"/>
                      <a:pt x="306383" y="321751"/>
                      <a:pt x="302130" y="321751"/>
                    </a:cubicBezTo>
                    <a:cubicBezTo>
                      <a:pt x="297877" y="321751"/>
                      <a:pt x="293771" y="320726"/>
                      <a:pt x="289957" y="318676"/>
                    </a:cubicBezTo>
                    <a:lnTo>
                      <a:pt x="13654" y="171639"/>
                    </a:lnTo>
                    <a:cubicBezTo>
                      <a:pt x="5002" y="166953"/>
                      <a:pt x="-278" y="157726"/>
                      <a:pt x="15" y="147914"/>
                    </a:cubicBezTo>
                    <a:cubicBezTo>
                      <a:pt x="309" y="138102"/>
                      <a:pt x="6322" y="129315"/>
                      <a:pt x="15414" y="125214"/>
                    </a:cubicBezTo>
                    <a:close/>
                  </a:path>
                </a:pathLst>
              </a:custGeom>
              <a:solidFill>
                <a:schemeClr val="tx1">
                  <a:lumMod val="50000"/>
                  <a:lumOff val="50000"/>
                </a:schemeClr>
              </a:solidFill>
              <a:ln w="3175">
                <a:noFill/>
                <a:prstDash val="solid"/>
                <a:round/>
                <a:headEnd/>
                <a:tailEnd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</a:defRPr>
                </a:lvl9pPr>
              </a:lstStyle>
              <a:p>
                <a:pPr algn="ctr" defTabSz="914354"/>
                <a:endParaRPr lang="zh-CN" altLang="en-US" sz="3200" b="1" i="1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69" name="iṩļïḓê">
                <a:extLst>
                  <a:ext uri="{FF2B5EF4-FFF2-40B4-BE49-F238E27FC236}">
                    <a16:creationId xmlns:a16="http://schemas.microsoft.com/office/drawing/2014/main" xmlns="" id="{AA0F56B6-9808-4657-90CB-B314860D3238}"/>
                  </a:ext>
                </a:extLst>
              </p:cNvPr>
              <p:cNvSpPr txBox="1"/>
              <p:nvPr/>
            </p:nvSpPr>
            <p:spPr>
              <a:xfrm>
                <a:off x="6533544" y="8403050"/>
                <a:ext cx="4569132" cy="2024989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rm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cxnSp>
            <p:nvCxnSpPr>
              <p:cNvPr id="70" name="直接连接符 69">
                <a:extLst>
                  <a:ext uri="{FF2B5EF4-FFF2-40B4-BE49-F238E27FC236}">
                    <a16:creationId xmlns:a16="http://schemas.microsoft.com/office/drawing/2014/main" xmlns="" id="{8EBF9698-666F-4D1B-B9D5-C299081929E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6614014" y="8254622"/>
                <a:ext cx="4351003" cy="0"/>
              </a:xfrm>
              <a:prstGeom prst="line">
                <a:avLst/>
              </a:prstGeom>
              <a:ln w="3175" cap="rnd">
                <a:solidFill>
                  <a:schemeClr val="bg1">
                    <a:lumMod val="75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išliḋè">
                <a:extLst>
                  <a:ext uri="{FF2B5EF4-FFF2-40B4-BE49-F238E27FC236}">
                    <a16:creationId xmlns:a16="http://schemas.microsoft.com/office/drawing/2014/main" xmlns="" id="{E26CFBD0-F0C7-478A-8E5A-6BCD6EC3B005}"/>
                  </a:ext>
                </a:extLst>
              </p:cNvPr>
              <p:cNvSpPr/>
              <p:nvPr/>
            </p:nvSpPr>
            <p:spPr>
              <a:xfrm>
                <a:off x="7174646" y="6187364"/>
                <a:ext cx="3371204" cy="836476"/>
              </a:xfrm>
              <a:prstGeom prst="rect">
                <a:avLst/>
              </a:prstGeom>
            </p:spPr>
            <p:txBody>
              <a:bodyPr wrap="square" lIns="91440" tIns="45720" rIns="91440" bIns="45720" anchor="ctr" anchorCtr="0">
                <a:normAutofit/>
              </a:bodyPr>
              <a:lstStyle/>
              <a:p>
                <a:pPr algn="ctr"/>
                <a:r>
                  <a:rPr lang="en-US" altLang="zh-CN" sz="3200" b="1" i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04</a:t>
                </a:r>
                <a:endParaRPr lang="en-US" altLang="zh-CN" sz="3200" b="1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  <p:sp>
            <p:nvSpPr>
              <p:cNvPr id="72" name="isľíḑè">
                <a:extLst>
                  <a:ext uri="{FF2B5EF4-FFF2-40B4-BE49-F238E27FC236}">
                    <a16:creationId xmlns:a16="http://schemas.microsoft.com/office/drawing/2014/main" xmlns="" id="{3E626D86-95AE-443C-9450-9640F1484F1D}"/>
                  </a:ext>
                </a:extLst>
              </p:cNvPr>
              <p:cNvSpPr txBox="1"/>
              <p:nvPr/>
            </p:nvSpPr>
            <p:spPr>
              <a:xfrm>
                <a:off x="6533544" y="7323050"/>
                <a:ext cx="4569132" cy="72144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lIns="91440" tIns="45720" rIns="91440" bIns="45720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</a:defRPr>
                </a:lvl9pPr>
              </a:lstStyle>
              <a:p>
                <a:pPr algn="ctr">
                  <a:spcBef>
                    <a:spcPct val="0"/>
                  </a:spcBef>
                </a:pP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视频媒体平台（芒果</a:t>
                </a:r>
                <a:r>
                  <a:rPr lang="en-US" altLang="zh-CN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TV</a:t>
                </a:r>
                <a:r>
                  <a:rPr lang="zh-CN" altLang="en-US" sz="3200" dirty="0" smtClean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黑体" panose="02010609060101010101" pitchFamily="49" charset="-122"/>
                    <a:ea typeface="黑体" panose="02010609060101010101" pitchFamily="49" charset="-122"/>
                  </a:rPr>
                  <a:t>）</a:t>
                </a:r>
                <a:endParaRPr lang="en-US" altLang="zh-CN" sz="3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763747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3958" y="-100591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封装格式与编码格式</a:t>
            </a:r>
            <a:endParaRPr lang="zh-CN" altLang="en-US" dirty="0"/>
          </a:p>
        </p:txBody>
      </p:sp>
      <p:grpSp>
        <p:nvGrpSpPr>
          <p:cNvPr id="13" name="组合 12"/>
          <p:cNvGrpSpPr/>
          <p:nvPr/>
        </p:nvGrpSpPr>
        <p:grpSpPr>
          <a:xfrm>
            <a:off x="4499694" y="3195175"/>
            <a:ext cx="2386056" cy="2868444"/>
            <a:chOff x="13768638" y="4614603"/>
            <a:chExt cx="3691056" cy="4437275"/>
          </a:xfrm>
        </p:grpSpPr>
        <p:pic>
          <p:nvPicPr>
            <p:cNvPr id="14" name="图片 13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68638" y="4614603"/>
              <a:ext cx="3575179" cy="2552644"/>
            </a:xfrm>
            <a:prstGeom prst="rect">
              <a:avLst/>
            </a:prstGeom>
          </p:spPr>
        </p:pic>
        <p:sp>
          <p:nvSpPr>
            <p:cNvPr id="15" name="文本框 14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4518969" y="7490089"/>
            <a:ext cx="2385373" cy="2868444"/>
            <a:chOff x="13769694" y="4614603"/>
            <a:chExt cx="3690000" cy="4437275"/>
          </a:xfrm>
        </p:grpSpPr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27454" y="4614603"/>
              <a:ext cx="2657546" cy="2552644"/>
            </a:xfrm>
            <a:prstGeom prst="rect">
              <a:avLst/>
            </a:prstGeom>
          </p:spPr>
        </p:pic>
        <p:sp>
          <p:nvSpPr>
            <p:cNvPr id="18" name="文本框 17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55000" lnSpcReduction="2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没有压缩的枕头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314694" y="5485054"/>
            <a:ext cx="2385373" cy="2868444"/>
            <a:chOff x="13769694" y="4614603"/>
            <a:chExt cx="3690000" cy="4437275"/>
          </a:xfrm>
        </p:grpSpPr>
        <p:pic>
          <p:nvPicPr>
            <p:cNvPr id="20" name="图片 19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787671" y="4614603"/>
              <a:ext cx="3537110" cy="2552644"/>
            </a:xfrm>
            <a:prstGeom prst="rect">
              <a:avLst/>
            </a:prstGeom>
          </p:spPr>
        </p:pic>
        <p:sp>
          <p:nvSpPr>
            <p:cNvPr id="21" name="文本框 20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棉花</a:t>
              </a:r>
              <a:endParaRPr lang="zh-CN" altLang="en-US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10800375" y="3195175"/>
            <a:ext cx="2385373" cy="2868444"/>
            <a:chOff x="13769694" y="4614603"/>
            <a:chExt cx="3690000" cy="4437275"/>
          </a:xfrm>
        </p:grpSpPr>
        <p:pic>
          <p:nvPicPr>
            <p:cNvPr id="23" name="图片 22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51304" y="4614603"/>
              <a:ext cx="2609845" cy="2552644"/>
            </a:xfrm>
            <a:prstGeom prst="rect">
              <a:avLst/>
            </a:prstGeom>
          </p:spPr>
        </p:pic>
        <p:sp>
          <p:nvSpPr>
            <p:cNvPr id="24" name="文本框 23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压缩的被子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10800375" y="7505864"/>
            <a:ext cx="2385373" cy="2868444"/>
            <a:chOff x="13769694" y="4614603"/>
            <a:chExt cx="3690000" cy="4437275"/>
          </a:xfrm>
        </p:grpSpPr>
        <p:pic>
          <p:nvPicPr>
            <p:cNvPr id="26" name="图片 25"/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4963" y="4614603"/>
              <a:ext cx="2642526" cy="2552644"/>
            </a:xfrm>
            <a:prstGeom prst="rect">
              <a:avLst/>
            </a:prstGeom>
          </p:spPr>
        </p:pic>
        <p:sp>
          <p:nvSpPr>
            <p:cNvPr id="27" name="文本框 26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压缩的枕头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grpSp>
        <p:nvGrpSpPr>
          <p:cNvPr id="31" name="组合 30"/>
          <p:cNvGrpSpPr/>
          <p:nvPr/>
        </p:nvGrpSpPr>
        <p:grpSpPr>
          <a:xfrm>
            <a:off x="17108017" y="5338133"/>
            <a:ext cx="2385373" cy="2868444"/>
            <a:chOff x="13769694" y="4614603"/>
            <a:chExt cx="3690000" cy="4437275"/>
          </a:xfrm>
        </p:grpSpPr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79903" y="4614603"/>
              <a:ext cx="2552644" cy="2552644"/>
            </a:xfrm>
            <a:prstGeom prst="rect">
              <a:avLst/>
            </a:prstGeom>
          </p:spPr>
        </p:pic>
        <p:sp>
          <p:nvSpPr>
            <p:cNvPr id="33" name="文本框 32"/>
            <p:cNvSpPr txBox="1"/>
            <p:nvPr/>
          </p:nvSpPr>
          <p:spPr>
            <a:xfrm>
              <a:off x="13769694" y="7722056"/>
              <a:ext cx="3690000" cy="1329822"/>
            </a:xfrm>
            <a:prstGeom prst="rect">
              <a:avLst/>
            </a:prstGeom>
          </p:spPr>
          <p:txBody>
            <a:bodyPr vert="horz" wrap="square" lIns="91440" tIns="45720" rIns="91440" bIns="45720" rtlCol="0">
              <a:normAutofit fontScale="85000" lnSpcReduction="10000"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40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Source Han Sans CN Normal" charset="-122"/>
                </a:rPr>
                <a:t>放到纸箱中</a:t>
              </a:r>
              <a:endParaRPr lang="zh-CN" altLang="en-US" sz="4000" dirty="0"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endParaRPr>
            </a:p>
          </p:txBody>
        </p:sp>
      </p:grpSp>
      <p:cxnSp>
        <p:nvCxnSpPr>
          <p:cNvPr id="4" name="直接箭头连接符 3"/>
          <p:cNvCxnSpPr/>
          <p:nvPr/>
        </p:nvCxnSpPr>
        <p:spPr>
          <a:xfrm flipV="1">
            <a:off x="2612853" y="4230175"/>
            <a:ext cx="1571841" cy="125487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直接箭头连接符 27"/>
          <p:cNvCxnSpPr/>
          <p:nvPr/>
        </p:nvCxnSpPr>
        <p:spPr>
          <a:xfrm>
            <a:off x="2612853" y="6884003"/>
            <a:ext cx="1886841" cy="124372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箭头连接符 28"/>
          <p:cNvCxnSpPr/>
          <p:nvPr/>
        </p:nvCxnSpPr>
        <p:spPr>
          <a:xfrm flipV="1">
            <a:off x="7379694" y="3861584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箭头连接符 29"/>
          <p:cNvCxnSpPr/>
          <p:nvPr/>
        </p:nvCxnSpPr>
        <p:spPr>
          <a:xfrm flipV="1">
            <a:off x="7027654" y="8550175"/>
            <a:ext cx="3240000" cy="85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直接箭头连接符 33"/>
          <p:cNvCxnSpPr/>
          <p:nvPr/>
        </p:nvCxnSpPr>
        <p:spPr>
          <a:xfrm>
            <a:off x="13868205" y="3836338"/>
            <a:ext cx="3239812" cy="201794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直接箭头连接符 34"/>
          <p:cNvCxnSpPr/>
          <p:nvPr/>
        </p:nvCxnSpPr>
        <p:spPr>
          <a:xfrm flipV="1">
            <a:off x="13877287" y="6660175"/>
            <a:ext cx="3230730" cy="182972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4765182" y="2276796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err="1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Yuv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 </a:t>
            </a: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708795" y="10374308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PCM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11008792" y="2219147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92500"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H264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1008792" y="10415443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AAC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编码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039851" y="4698047"/>
            <a:ext cx="3203260" cy="956800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77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封装</a:t>
            </a: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格式</a:t>
            </a:r>
            <a:r>
              <a:rPr lang="en-US" altLang="zh-CN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(MP4   RMVB)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418127" y="4198444"/>
            <a:ext cx="1892945" cy="927958"/>
          </a:xfrm>
          <a:prstGeom prst="rect">
            <a:avLst/>
          </a:prstGeom>
        </p:spPr>
        <p:txBody>
          <a:bodyPr vert="horz" wrap="square" lIns="91440" tIns="45720" rIns="91440" bIns="45720" rtlCol="0">
            <a:normAutofit fontScale="62500" lnSpcReduction="20000"/>
          </a:bodyPr>
          <a:lstStyle/>
          <a:p>
            <a:pPr algn="ctr">
              <a:lnSpc>
                <a:spcPct val="150000"/>
              </a:lnSpc>
            </a:pPr>
            <a:r>
              <a:rPr lang="zh-CN" altLang="en-US" sz="3200" dirty="0" smtClean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 charset="-122"/>
              </a:rPr>
              <a:t>摄像头麦克风采集数据</a:t>
            </a:r>
            <a:endParaRPr lang="zh-CN" altLang="en-US" sz="3200" dirty="0">
              <a:solidFill>
                <a:srgbClr val="1577BA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170402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3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3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3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3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3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1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7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8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59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0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1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2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3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4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7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7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7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7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8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8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8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83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5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6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91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92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3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94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5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96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97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98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4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7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8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09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10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1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12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3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14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15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16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  <p:par>
                                <p:cTn id="117" presetID="26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0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1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2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3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4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25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26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7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28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29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30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31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32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4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4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4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4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15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38" grpId="0"/>
      <p:bldP spid="39" grpId="0"/>
      <p:bldP spid="40" grpId="0"/>
      <p:bldP spid="41" grpId="0"/>
      <p:bldP spid="42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3265638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如何解码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6510913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46663" y="6435175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</a:t>
            </a:r>
            <a:r>
              <a:rPr lang="zh-CN" altLang="en-US" sz="2400" dirty="0" smtClean="0"/>
              <a:t>视频为什么需要进行编码，编码的意义是什么</a:t>
            </a:r>
            <a:r>
              <a:rPr lang="en-US" altLang="zh-CN" sz="2400" dirty="0" smtClean="0"/>
              <a:t>(</a:t>
            </a:r>
            <a:r>
              <a:rPr lang="zh-CN" altLang="en-US" sz="2400" dirty="0" smtClean="0"/>
              <a:t>那些内容何以压缩和编码</a:t>
            </a:r>
            <a:r>
              <a:rPr lang="en-US" altLang="zh-CN" sz="2400" dirty="0" smtClean="0"/>
              <a:t>)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8513303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421810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729513" y="-4420"/>
            <a:ext cx="19871472" cy="2505069"/>
          </a:xfrm>
        </p:spPr>
        <p:txBody>
          <a:bodyPr>
            <a:normAutofit/>
          </a:bodyPr>
          <a:lstStyle/>
          <a:p>
            <a:r>
              <a:rPr lang="zh-CN" altLang="en-US" sz="6000" dirty="0" smtClean="0"/>
              <a:t>音视频编码鼻祖</a:t>
            </a:r>
            <a:r>
              <a:rPr lang="en-US" altLang="zh-CN" sz="6000" dirty="0" smtClean="0"/>
              <a:t>H261</a:t>
            </a:r>
            <a:endParaRPr lang="zh-CN" altLang="en-US" sz="6000" dirty="0"/>
          </a:p>
        </p:txBody>
      </p:sp>
      <p:sp>
        <p:nvSpPr>
          <p:cNvPr id="7" name="圆角矩形">
            <a:extLst>
              <a:ext uri="{FF2B5EF4-FFF2-40B4-BE49-F238E27FC236}">
                <a16:creationId xmlns:a16="http://schemas.microsoft.com/office/drawing/2014/main" xmlns="" id="{21D4BF8D-AF7C-44FF-B233-269F7A96E7C8}"/>
              </a:ext>
            </a:extLst>
          </p:cNvPr>
          <p:cNvSpPr/>
          <p:nvPr/>
        </p:nvSpPr>
        <p:spPr>
          <a:xfrm>
            <a:off x="1819499" y="7021801"/>
            <a:ext cx="19129818" cy="1415617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xmlns="" id="{7DC235E8-CF54-4D5F-8CC8-F57D194F1494}"/>
              </a:ext>
            </a:extLst>
          </p:cNvPr>
          <p:cNvSpPr txBox="1"/>
          <p:nvPr/>
        </p:nvSpPr>
        <p:spPr>
          <a:xfrm>
            <a:off x="17031714" y="4153237"/>
            <a:ext cx="184731" cy="75283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>
              <a:lnSpc>
                <a:spcPct val="150000"/>
              </a:lnSpc>
            </a:pPr>
            <a:endParaRPr lang="zh-CN" altLang="en-US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xmlns="" id="{DDDA3477-565D-47F7-8187-0099D154D3DA}"/>
              </a:ext>
            </a:extLst>
          </p:cNvPr>
          <p:cNvSpPr txBox="1"/>
          <p:nvPr/>
        </p:nvSpPr>
        <p:spPr>
          <a:xfrm>
            <a:off x="1819499" y="5872108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目的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xmlns="" id="{611515DC-6E8E-4E67-A4EB-37C4388CE0FD}"/>
              </a:ext>
            </a:extLst>
          </p:cNvPr>
          <p:cNvSpPr txBox="1"/>
          <p:nvPr/>
        </p:nvSpPr>
        <p:spPr>
          <a:xfrm>
            <a:off x="1819499" y="1823394"/>
            <a:ext cx="1840356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Font typeface="Wingdings" panose="05000000000000000000" pitchFamily="2" charset="2"/>
              <a:buChar char="n"/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块结构的混合编码</a:t>
            </a:r>
            <a:endParaRPr lang="en-US" altLang="zh-CN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xmlns="" id="{A3FDE1F9-A756-45D0-A177-06ABBDAB3BA4}"/>
              </a:ext>
            </a:extLst>
          </p:cNvPr>
          <p:cNvSpPr txBox="1"/>
          <p:nvPr/>
        </p:nvSpPr>
        <p:spPr>
          <a:xfrm>
            <a:off x="2359652" y="7292519"/>
            <a:ext cx="17707501" cy="92333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视频会议  可视电话  等低码率  视频传输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xmlns="" id="{0075C13E-DC84-429B-87C7-EEC5C66907D9}"/>
              </a:ext>
            </a:extLst>
          </p:cNvPr>
          <p:cNvGrpSpPr/>
          <p:nvPr/>
        </p:nvGrpSpPr>
        <p:grpSpPr>
          <a:xfrm>
            <a:off x="1839037" y="2880107"/>
            <a:ext cx="19129818" cy="3134265"/>
            <a:chOff x="1839037" y="2862179"/>
            <a:chExt cx="19361314" cy="3108315"/>
          </a:xfrm>
        </p:grpSpPr>
        <p:sp>
          <p:nvSpPr>
            <p:cNvPr id="8" name="圆角矩形">
              <a:extLst>
                <a:ext uri="{FF2B5EF4-FFF2-40B4-BE49-F238E27FC236}">
                  <a16:creationId xmlns:a16="http://schemas.microsoft.com/office/drawing/2014/main" xmlns="" id="{C13C6702-F06E-4264-8487-BC1B3DDE409B}"/>
                </a:ext>
              </a:extLst>
            </p:cNvPr>
            <p:cNvSpPr/>
            <p:nvPr/>
          </p:nvSpPr>
          <p:spPr>
            <a:xfrm>
              <a:off x="1839037" y="2862179"/>
              <a:ext cx="19361314" cy="3108315"/>
            </a:xfrm>
            <a:prstGeom prst="rect">
              <a:avLst/>
            </a:prstGeom>
            <a:solidFill>
              <a:srgbClr val="EDEDED"/>
            </a:solidFill>
            <a:ln w="12700">
              <a:miter lim="400000"/>
            </a:ln>
          </p:spPr>
          <p:txBody>
            <a:bodyPr lIns="67466" tIns="67466" rIns="67466" bIns="67466" anchor="ctr"/>
            <a:lstStyle/>
            <a:p>
              <a:pPr algn="just">
                <a:defRPr>
                  <a:latin typeface="Helvetica Neue Medium"/>
                  <a:ea typeface="Helvetica Neue Medium"/>
                  <a:cs typeface="Helvetica Neue Medium"/>
                  <a:sym typeface="Helvetica Neue Medium"/>
                </a:defRPr>
              </a:pPr>
              <a:endParaRPr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xmlns="" id="{6C611C20-A61D-44B2-BB2A-24C6FD494FCD}"/>
                </a:ext>
              </a:extLst>
            </p:cNvPr>
            <p:cNvSpPr txBox="1"/>
            <p:nvPr/>
          </p:nvSpPr>
          <p:spPr>
            <a:xfrm>
              <a:off x="2365952" y="3166730"/>
              <a:ext cx="18403567" cy="91568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第一种采用 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“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块结构的混合编码</a:t>
              </a:r>
              <a:r>
                <a:rPr lang="en-US" altLang="zh-CN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”  </a:t>
              </a:r>
              <a:r>
                <a:rPr lang="zh-CN" altLang="en-US" sz="3600" dirty="0" smtClean="0">
                  <a:solidFill>
                    <a:schemeClr val="tx2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方案的编码标准</a:t>
              </a:r>
              <a:endParaRPr lang="zh-CN" altLang="en-US" sz="3600" dirty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  <p:sp>
        <p:nvSpPr>
          <p:cNvPr id="20" name="圆角矩形">
            <a:extLst>
              <a:ext uri="{FF2B5EF4-FFF2-40B4-BE49-F238E27FC236}">
                <a16:creationId xmlns:a16="http://schemas.microsoft.com/office/drawing/2014/main" xmlns="" id="{93E05A22-512A-4DEF-98F8-29402FDA8E0B}"/>
              </a:ext>
            </a:extLst>
          </p:cNvPr>
          <p:cNvSpPr/>
          <p:nvPr/>
        </p:nvSpPr>
        <p:spPr>
          <a:xfrm>
            <a:off x="1811499" y="9382678"/>
            <a:ext cx="19450767" cy="3349179"/>
          </a:xfrm>
          <a:prstGeom prst="rect">
            <a:avLst/>
          </a:prstGeom>
          <a:solidFill>
            <a:srgbClr val="EDEDED"/>
          </a:solidFill>
          <a:ln w="12700">
            <a:miter lim="400000"/>
          </a:ln>
        </p:spPr>
        <p:txBody>
          <a:bodyPr lIns="67466" tIns="67466" rIns="67466" bIns="67466" anchor="ctr"/>
          <a:lstStyle/>
          <a:p>
            <a:pPr algn="just">
              <a:defRPr>
                <a:latin typeface="Helvetica Neue Medium"/>
                <a:ea typeface="Helvetica Neue Medium"/>
                <a:cs typeface="Helvetica Neue Medium"/>
                <a:sym typeface="Helvetica Neue Medium"/>
              </a:defRPr>
            </a:pPr>
            <a:endParaRPr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xmlns="" id="{71BDBFFD-D02A-4C9D-9FAA-E492221D369C}"/>
              </a:ext>
            </a:extLst>
          </p:cNvPr>
          <p:cNvSpPr txBox="1"/>
          <p:nvPr/>
        </p:nvSpPr>
        <p:spPr>
          <a:xfrm>
            <a:off x="1811499" y="8394905"/>
            <a:ext cx="17707501" cy="83535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marL="609600" indent="-609600">
              <a:lnSpc>
                <a:spcPct val="150000"/>
              </a:lnSpc>
              <a:buClr>
                <a:srgbClr val="1577BA"/>
              </a:buClr>
              <a:buSzPct val="100000"/>
              <a:buFont typeface="Wingdings" panose="05000000000000000000" pitchFamily="2" charset="2"/>
              <a:buChar char="n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数据格式</a:t>
            </a:r>
            <a:endParaRPr lang="zh-CN" altLang="en-US" sz="3600" dirty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xmlns="" id="{D884C8B9-DBAD-4A0A-B440-F95E2142CE59}"/>
              </a:ext>
            </a:extLst>
          </p:cNvPr>
          <p:cNvSpPr txBox="1"/>
          <p:nvPr/>
        </p:nvSpPr>
        <p:spPr>
          <a:xfrm>
            <a:off x="2345796" y="10292029"/>
            <a:ext cx="17707501" cy="25853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公共中间格式， 各国电视制式不统一，无法互通， 在使用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H261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进行编码之前，首先转换成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格式解码，每一帧分辨率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CIF</a:t>
            </a:r>
            <a:r>
              <a:rPr lang="zh-CN" altLang="en-US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：</a:t>
            </a:r>
            <a:r>
              <a:rPr lang="en-US" altLang="zh-CN" sz="3600" dirty="0" smtClean="0">
                <a:solidFill>
                  <a:schemeClr val="tx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  <a:cs typeface="Source Han Sans CN Normal"/>
                <a:sym typeface="Source Han Sans CN Normal"/>
              </a:rPr>
              <a:t>352*288    176*144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3600" dirty="0" smtClean="0">
              <a:solidFill>
                <a:schemeClr val="tx2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  <a:cs typeface="Source Han Sans CN Normal"/>
              <a:sym typeface="Source Han Sans CN Normal"/>
            </a:endParaRPr>
          </a:p>
        </p:txBody>
      </p:sp>
    </p:spTree>
    <p:extLst>
      <p:ext uri="{BB962C8B-B14F-4D97-AF65-F5344CB8AC3E}">
        <p14:creationId xmlns:p14="http://schemas.microsoft.com/office/powerpoint/2010/main" val="1671952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5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25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5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25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2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25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0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25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11" grpId="0" animBg="1"/>
      <p:bldP spid="14" grpId="0" animBg="1"/>
      <p:bldP spid="20" grpId="0" animBg="1"/>
      <p:bldP spid="21" grpId="0" animBg="1"/>
      <p:bldP spid="2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39694" y="2655175"/>
            <a:ext cx="12041326" cy="74076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50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44694" y="0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冯诺依曼计算机先河与</a:t>
            </a:r>
            <a:r>
              <a:rPr lang="en-US" altLang="zh-CN" dirty="0" smtClean="0"/>
              <a:t>H621</a:t>
            </a:r>
            <a:r>
              <a:rPr lang="zh-CN" altLang="en-US" dirty="0" smtClean="0"/>
              <a:t>编码</a:t>
            </a:r>
            <a:r>
              <a:rPr lang="zh-CN" altLang="en-US" dirty="0"/>
              <a:t>先河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4694" y="3375175"/>
            <a:ext cx="13716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7240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DSP</a:t>
            </a:r>
            <a:r>
              <a:rPr lang="zh-CN" altLang="en-US" dirty="0" smtClean="0"/>
              <a:t>芯片主要做视频编解码器的工作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32558" y="2654519"/>
            <a:ext cx="13606830" cy="8325000"/>
          </a:xfrm>
          <a:prstGeom prst="rect">
            <a:avLst/>
          </a:prstGeom>
        </p:spPr>
      </p:pic>
      <p:sp>
        <p:nvSpPr>
          <p:cNvPr id="8" name="矩形: 圆角 12">
            <a:extLst>
              <a:ext uri="{FF2B5EF4-FFF2-40B4-BE49-F238E27FC236}">
                <a16:creationId xmlns:a16="http://schemas.microsoft.com/office/drawing/2014/main" xmlns="" id="{BF9D7028-D0A1-4512-A862-597CDC3CC558}"/>
              </a:ext>
            </a:extLst>
          </p:cNvPr>
          <p:cNvSpPr/>
          <p:nvPr/>
        </p:nvSpPr>
        <p:spPr>
          <a:xfrm>
            <a:off x="1214694" y="2340175"/>
            <a:ext cx="8459868" cy="9900000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内容占位符 2">
            <a:extLst>
              <a:ext uri="{FF2B5EF4-FFF2-40B4-BE49-F238E27FC236}">
                <a16:creationId xmlns:a16="http://schemas.microsoft.com/office/drawing/2014/main" xmlns="" id="{1D73E10A-8605-407B-900B-DFE4E639CD2A}"/>
              </a:ext>
            </a:extLst>
          </p:cNvPr>
          <p:cNvSpPr txBox="1">
            <a:spLocks/>
          </p:cNvSpPr>
          <p:nvPr/>
        </p:nvSpPr>
        <p:spPr>
          <a:xfrm>
            <a:off x="1349831" y="2654519"/>
            <a:ext cx="7937513" cy="6613688"/>
          </a:xfrm>
          <a:prstGeom prst="rect">
            <a:avLst/>
          </a:prstGeom>
        </p:spPr>
        <p:txBody>
          <a:bodyPr/>
          <a:lstStyle>
            <a:lvl1pPr marL="431985" indent="-431985" algn="l" defTabSz="1727942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5956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927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79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98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7869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84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810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781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52" indent="-431985" algn="l" defTabSz="1727942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en-US" altLang="zh-CN" sz="3200" dirty="0" smtClean="0"/>
              <a:t>DSP</a:t>
            </a:r>
            <a:r>
              <a:rPr lang="zh-CN" altLang="en-US" sz="3200" dirty="0" smtClean="0"/>
              <a:t>芯片内部</a:t>
            </a:r>
            <a:r>
              <a:rPr lang="zh-CN" altLang="en-US" sz="3200" dirty="0"/>
              <a:t>的视频编码器</a:t>
            </a:r>
            <a:r>
              <a:rPr lang="zh-CN" altLang="en-US" sz="3200" dirty="0" smtClean="0"/>
              <a:t>流程</a:t>
            </a:r>
            <a:r>
              <a:rPr lang="en-US" altLang="zh-CN" sz="3200" dirty="0" smtClean="0"/>
              <a:t>: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0" indent="0" algn="just">
              <a:buNone/>
            </a:pP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CIF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称为一个完整帧，一段视频有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个完整帧，由设备输入到完整帧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视频信源编码器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主要用来将一个完整帧实现块结构编码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视频复合器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将视频与声音进行混合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传输缓冲器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: 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缓冲待输出的图像与音频</a:t>
            </a: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endParaRPr lang="en-US" altLang="zh-CN" sz="3200" dirty="0" smtClean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marL="742950" indent="-742950" algn="just">
              <a:buFont typeface="+mj-lt"/>
              <a:buAutoNum type="arabicPeriod"/>
            </a:pP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传输编码器   对视频和音频进行格式化输出成</a:t>
            </a:r>
            <a:r>
              <a: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H261</a:t>
            </a:r>
            <a:r>
              <a:rPr lang="zh-CN" altLang="en-US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码流</a:t>
            </a:r>
            <a:endParaRPr lang="en-US" altLang="zh-CN" sz="3200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5820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视频编码流程</a:t>
            </a:r>
            <a:endParaRPr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694" y="2745175"/>
            <a:ext cx="13175663" cy="81054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66864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: 圆角 3">
            <a:extLst>
              <a:ext uri="{FF2B5EF4-FFF2-40B4-BE49-F238E27FC236}">
                <a16:creationId xmlns="" xmlns:a16="http://schemas.microsoft.com/office/drawing/2014/main" id="{F9AB5754-783A-4D65-AC69-504D6D0BBA55}"/>
              </a:ext>
            </a:extLst>
          </p:cNvPr>
          <p:cNvSpPr/>
          <p:nvPr/>
        </p:nvSpPr>
        <p:spPr>
          <a:xfrm>
            <a:off x="1255060" y="1889970"/>
            <a:ext cx="20529270" cy="3955018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</p:nvPr>
        </p:nvSpPr>
        <p:spPr>
          <a:xfrm>
            <a:off x="16561" y="0"/>
            <a:ext cx="9540000" cy="1440175"/>
          </a:xfrm>
        </p:spPr>
        <p:txBody>
          <a:bodyPr>
            <a:normAutofit/>
          </a:bodyPr>
          <a:lstStyle/>
          <a:p>
            <a:r>
              <a:rPr lang="zh-CN" altLang="en-US" sz="4400" dirty="0"/>
              <a:t>为什么要对视频进行编码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1534378" y="2486863"/>
            <a:ext cx="19970633" cy="3356633"/>
          </a:xfrm>
        </p:spPr>
        <p:txBody>
          <a:bodyPr>
            <a:normAutofit/>
          </a:bodyPr>
          <a:lstStyle/>
          <a:p>
            <a:pPr marL="0" indent="0" algn="just">
              <a:buNone/>
            </a:pP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视频是由一帧帧图像组成，就如常见的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图片，如果打开一张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gif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图片，可以发现里面是由很多张图片组成。一般视频为了不让观众感觉到卡顿，一秒钟至少需要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帧画面（一般是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帧），假如该视频是一个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分辨率的视频，那么不经过编码一秒钟的大小：结果：</a:t>
            </a:r>
            <a:r>
              <a:rPr lang="en-US" altLang="zh-CN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1280x720x60≈843.75M</a:t>
            </a:r>
            <a:r>
              <a:rPr lang="zh-CN" altLang="en-US" sz="3600" b="1" dirty="0">
                <a:solidFill>
                  <a:srgbClr val="1577BA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所以不经过编码的视频根本没法保存和传输</a:t>
            </a:r>
          </a:p>
        </p:txBody>
      </p:sp>
    </p:spTree>
    <p:extLst>
      <p:ext uri="{BB962C8B-B14F-4D97-AF65-F5344CB8AC3E}">
        <p14:creationId xmlns:p14="http://schemas.microsoft.com/office/powerpoint/2010/main" val="38664620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</a:t>
            </a:r>
            <a:r>
              <a:rPr lang="en-US" altLang="zh-CN" dirty="0" smtClean="0"/>
              <a:t>(</a:t>
            </a:r>
            <a:r>
              <a:rPr lang="zh-CN" altLang="en-US" dirty="0" smtClean="0"/>
              <a:t>就业前景</a:t>
            </a:r>
            <a:r>
              <a:rPr lang="en-US" altLang="zh-CN" dirty="0" smtClean="0"/>
              <a:t>)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开发薪水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直聘公开统计中音视频行业的工资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15k-30k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45% 50k-65k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占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20%  60k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以上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5%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。主要分布在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30k-50k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之间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就业机会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就业场景分布广。码牛学院有很多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学员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中就职于全国各大公司。从事音视频相关产品开发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开发前景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就随着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落地，音视频在互联网 中的比重越来越高，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5G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宽带的提速，必然加速整个音视频领域的应用，未来音视频人才缺口达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30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万，音视频高端领域严重短缺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0482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5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15696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endParaRPr lang="en-US" altLang="zh-CN" sz="4800" dirty="0" smtClean="0">
              <a:latin typeface="思源黑体 CN Bold" panose="020B0800000000000000" charset="-122"/>
              <a:ea typeface="思源黑体 CN Bold" panose="020B0800000000000000" charset="-122"/>
            </a:endParaRPr>
          </a:p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视频编码原理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63197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陀螺仪导航原理</a:t>
            </a:r>
          </a:p>
        </p:txBody>
      </p:sp>
      <p:sp>
        <p:nvSpPr>
          <p:cNvPr id="7" name="文本框 10">
            <a:extLst>
              <a:ext uri="{FF2B5EF4-FFF2-40B4-BE49-F238E27FC236}">
                <a16:creationId xmlns="" xmlns:a16="http://schemas.microsoft.com/office/drawing/2014/main" id="{B93D995B-8464-41E5-80F3-05607ECF1D1F}"/>
              </a:ext>
            </a:extLst>
          </p:cNvPr>
          <p:cNvSpPr txBox="1"/>
          <p:nvPr/>
        </p:nvSpPr>
        <p:spPr>
          <a:xfrm>
            <a:off x="1428616" y="3868928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先记录发射位置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ACDB869A-6D5F-41E7-BBFD-BAC6398D14C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47" y="5552901"/>
            <a:ext cx="1496291" cy="1562793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64802E3-F737-44B4-8C02-B66A19AFA6F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1179" y="6480175"/>
            <a:ext cx="3083141" cy="3042458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="" xmlns:a16="http://schemas.microsoft.com/office/drawing/2014/main" id="{078549C0-E974-4713-97E9-1C8F589685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0022" y="8001404"/>
            <a:ext cx="5038346" cy="5038346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="" xmlns:a16="http://schemas.microsoft.com/office/drawing/2014/main" id="{5815A802-2E69-42CD-882F-3B3FD1654EA0}"/>
              </a:ext>
            </a:extLst>
          </p:cNvPr>
          <p:cNvCxnSpPr/>
          <p:nvPr/>
        </p:nvCxnSpPr>
        <p:spPr>
          <a:xfrm>
            <a:off x="4488873" y="7115694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0">
            <a:extLst>
              <a:ext uri="{FF2B5EF4-FFF2-40B4-BE49-F238E27FC236}">
                <a16:creationId xmlns="" xmlns:a16="http://schemas.microsoft.com/office/drawing/2014/main" id="{2B416494-C065-4ABC-848A-963E83B4F1F1}"/>
              </a:ext>
            </a:extLst>
          </p:cNvPr>
          <p:cNvSpPr txBox="1"/>
          <p:nvPr/>
        </p:nvSpPr>
        <p:spPr>
          <a:xfrm>
            <a:off x="7743055" y="3545762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陀螺仪开始旋转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计算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  y  z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方向的加速度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="" xmlns:a16="http://schemas.microsoft.com/office/drawing/2014/main" id="{E8A37741-BE67-4E90-94CA-4CE8A8D8A0A7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88316" y="8515587"/>
            <a:ext cx="7928326" cy="3310896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="" xmlns:a16="http://schemas.microsoft.com/office/drawing/2014/main" id="{4C15F859-2EAA-442A-BBF4-6FC9AE23FD5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9905" y="5855755"/>
            <a:ext cx="1228725" cy="3095625"/>
          </a:xfrm>
          <a:prstGeom prst="rect">
            <a:avLst/>
          </a:prstGeom>
        </p:spPr>
      </p:pic>
      <p:sp>
        <p:nvSpPr>
          <p:cNvPr id="19" name="文本框 10">
            <a:extLst>
              <a:ext uri="{FF2B5EF4-FFF2-40B4-BE49-F238E27FC236}">
                <a16:creationId xmlns="" xmlns:a16="http://schemas.microsoft.com/office/drawing/2014/main" id="{7B13E7AC-D1B3-4CD3-9849-3D4F898424D9}"/>
              </a:ext>
            </a:extLst>
          </p:cNvPr>
          <p:cNvSpPr txBox="1"/>
          <p:nvPr/>
        </p:nvSpPr>
        <p:spPr>
          <a:xfrm>
            <a:off x="15742669" y="3312516"/>
            <a:ext cx="4041158" cy="13165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根据初始位置不断计算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实时位置（无需依赖网络）</a:t>
            </a:r>
          </a:p>
        </p:txBody>
      </p:sp>
      <p:cxnSp>
        <p:nvCxnSpPr>
          <p:cNvPr id="20" name="直接箭头连接符 19">
            <a:extLst>
              <a:ext uri="{FF2B5EF4-FFF2-40B4-BE49-F238E27FC236}">
                <a16:creationId xmlns="" xmlns:a16="http://schemas.microsoft.com/office/drawing/2014/main" id="{1BCC1300-0FE5-4EEC-98D5-EA52BD69D47D}"/>
              </a:ext>
            </a:extLst>
          </p:cNvPr>
          <p:cNvCxnSpPr/>
          <p:nvPr/>
        </p:nvCxnSpPr>
        <p:spPr>
          <a:xfrm>
            <a:off x="11784213" y="7406337"/>
            <a:ext cx="229431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74684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</a:t>
            </a:r>
            <a:r>
              <a:rPr lang="zh-CN" altLang="en-US" dirty="0"/>
              <a:t>帧 </a:t>
            </a:r>
            <a:r>
              <a:rPr lang="en-US" altLang="zh-CN" dirty="0"/>
              <a:t>B</a:t>
            </a:r>
            <a:r>
              <a:rPr lang="zh-CN" altLang="en-US" dirty="0"/>
              <a:t>帧 </a:t>
            </a:r>
            <a:r>
              <a:rPr lang="en-US" altLang="zh-CN" dirty="0"/>
              <a:t>P</a:t>
            </a:r>
            <a:r>
              <a:rPr lang="zh-CN" altLang="en-US" dirty="0"/>
              <a:t>帧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36C3871E-DF65-46C7-8805-9F308CDB9EF4}"/>
              </a:ext>
            </a:extLst>
          </p:cNvPr>
          <p:cNvSpPr txBox="1"/>
          <p:nvPr/>
        </p:nvSpPr>
        <p:spPr>
          <a:xfrm>
            <a:off x="5246769" y="7245783"/>
            <a:ext cx="1084592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r>
              <a:rPr lang="zh-CN" altLang="en-US" dirty="0">
                <a:solidFill>
                  <a:schemeClr val="accent5"/>
                </a:solidFill>
              </a:rPr>
              <a:t>参数</a:t>
            </a:r>
            <a:r>
              <a:rPr lang="en-US" altLang="zh-CN" dirty="0">
                <a:solidFill>
                  <a:schemeClr val="accent5"/>
                </a:solidFill>
              </a:rPr>
              <a:t>1</a:t>
            </a:r>
            <a:endParaRPr lang="zh-CN" altLang="en-US" dirty="0"/>
          </a:p>
        </p:txBody>
      </p:sp>
      <p:sp>
        <p:nvSpPr>
          <p:cNvPr id="4" name="左大括号 3">
            <a:extLst>
              <a:ext uri="{FF2B5EF4-FFF2-40B4-BE49-F238E27FC236}">
                <a16:creationId xmlns="" xmlns:a16="http://schemas.microsoft.com/office/drawing/2014/main" id="{13CB9D3B-7A84-4A78-8A4A-E112CD56E44E}"/>
              </a:ext>
            </a:extLst>
          </p:cNvPr>
          <p:cNvSpPr/>
          <p:nvPr/>
        </p:nvSpPr>
        <p:spPr>
          <a:xfrm>
            <a:off x="6258210" y="4089121"/>
            <a:ext cx="312976" cy="6984540"/>
          </a:xfrm>
          <a:prstGeom prst="leftBrac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立方体 4">
            <a:extLst>
              <a:ext uri="{FF2B5EF4-FFF2-40B4-BE49-F238E27FC236}">
                <a16:creationId xmlns="" xmlns:a16="http://schemas.microsoft.com/office/drawing/2014/main" id="{95032B92-9CB6-4D88-9F07-3B4D2A35FACA}"/>
              </a:ext>
            </a:extLst>
          </p:cNvPr>
          <p:cNvSpPr/>
          <p:nvPr/>
        </p:nvSpPr>
        <p:spPr>
          <a:xfrm>
            <a:off x="7146729" y="408912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9" name="立方体 8">
            <a:extLst>
              <a:ext uri="{FF2B5EF4-FFF2-40B4-BE49-F238E27FC236}">
                <a16:creationId xmlns="" xmlns:a16="http://schemas.microsoft.com/office/drawing/2014/main" id="{956FEC90-708E-465F-8361-D7AD4C1DEA72}"/>
              </a:ext>
            </a:extLst>
          </p:cNvPr>
          <p:cNvSpPr/>
          <p:nvPr/>
        </p:nvSpPr>
        <p:spPr>
          <a:xfrm>
            <a:off x="7146729" y="7427441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10" name="立方体 9">
            <a:extLst>
              <a:ext uri="{FF2B5EF4-FFF2-40B4-BE49-F238E27FC236}">
                <a16:creationId xmlns="" xmlns:a16="http://schemas.microsoft.com/office/drawing/2014/main" id="{AFFCC1B5-7C10-482B-A4B6-F129E3829338}"/>
              </a:ext>
            </a:extLst>
          </p:cNvPr>
          <p:cNvSpPr/>
          <p:nvPr/>
        </p:nvSpPr>
        <p:spPr>
          <a:xfrm>
            <a:off x="7146729" y="10419375"/>
            <a:ext cx="1804416" cy="522780"/>
          </a:xfrm>
          <a:prstGeom prst="cub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dirty="0">
                <a:solidFill>
                  <a:schemeClr val="accent2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3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10047087" y="3853456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完整编码的帧叫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4" name="文本框 10">
            <a:extLst>
              <a:ext uri="{FF2B5EF4-FFF2-40B4-BE49-F238E27FC236}">
                <a16:creationId xmlns="" xmlns:a16="http://schemas.microsoft.com/office/drawing/2014/main" id="{CB77440A-EF45-429E-B69E-A2B0B59A3012}"/>
              </a:ext>
            </a:extLst>
          </p:cNvPr>
          <p:cNvSpPr txBox="1"/>
          <p:nvPr/>
        </p:nvSpPr>
        <p:spPr>
          <a:xfrm>
            <a:off x="10047087" y="714149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参考之前的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帧生成的只包含差异部分编码的帧叫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  <p:sp>
        <p:nvSpPr>
          <p:cNvPr id="45" name="文本框 10">
            <a:extLst>
              <a:ext uri="{FF2B5EF4-FFF2-40B4-BE49-F238E27FC236}">
                <a16:creationId xmlns="" xmlns:a16="http://schemas.microsoft.com/office/drawing/2014/main" id="{60D4342A-2AF9-4369-A56F-86DEE11327BF}"/>
              </a:ext>
            </a:extLst>
          </p:cNvPr>
          <p:cNvSpPr txBox="1"/>
          <p:nvPr/>
        </p:nvSpPr>
        <p:spPr>
          <a:xfrm>
            <a:off x="9800476" y="10345641"/>
            <a:ext cx="1060172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参考前后的帧编码的帧叫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</a:t>
            </a:r>
          </a:p>
        </p:txBody>
      </p:sp>
    </p:spTree>
    <p:extLst>
      <p:ext uri="{BB962C8B-B14F-4D97-AF65-F5344CB8AC3E}">
        <p14:creationId xmlns:p14="http://schemas.microsoft.com/office/powerpoint/2010/main" val="38354069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B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pic>
        <p:nvPicPr>
          <p:cNvPr id="1026" name="Picture 2" descr="https://www.easemob.com/data/upload/ueditor/20191121/5dd62e0e0aa2d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2694" y="7920175"/>
            <a:ext cx="12690000" cy="4378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www.easemob.com/data/upload/ueditor/20191121/5dd62e0e68057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9694" y="2565175"/>
            <a:ext cx="6096000" cy="4171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351924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P</a:t>
            </a:r>
            <a:r>
              <a:rPr lang="zh-CN" altLang="en-US" dirty="0" smtClean="0"/>
              <a:t>帧如何编码</a:t>
            </a:r>
            <a:endParaRPr lang="zh-CN" altLang="en-US" dirty="0"/>
          </a:p>
        </p:txBody>
      </p:sp>
      <p:sp>
        <p:nvSpPr>
          <p:cNvPr id="5" name="文本框 10">
            <a:extLst>
              <a:ext uri="{FF2B5EF4-FFF2-40B4-BE49-F238E27FC236}">
                <a16:creationId xmlns="" xmlns:a16="http://schemas.microsoft.com/office/drawing/2014/main" id="{F775D4B5-66E5-4045-A865-1F361C27B4F6}"/>
              </a:ext>
            </a:extLst>
          </p:cNvPr>
          <p:cNvSpPr txBox="1"/>
          <p:nvPr/>
        </p:nvSpPr>
        <p:spPr>
          <a:xfrm>
            <a:off x="2282694" y="3420175"/>
            <a:ext cx="4041158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</a:t>
            </a:r>
            <a:r>
              <a:rPr lang="zh-CN" altLang="en-US" sz="2800" dirty="0" smtClean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在动  背景没有动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2050" name="Picture 2" descr="https://www.easemob.com/data/upload/ueditor/20191121/5dd62e0ec7ba0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696" y="5040175"/>
            <a:ext cx="7474573" cy="504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97919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编码规则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4"/>
            <a:ext cx="18917389" cy="8110999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35345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在相邻几幅图像画面中，一般有差别的像素只有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10%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以内的点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亮度差值变化不超过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，而色度差值的变化只有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1%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以内    所以对于一段变化不大图像画面，我们可以先编码出一个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完整的图像帧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随后的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帧就不编码全部图像，只写入与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帧的差别，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这样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帧的大小就只有完整帧的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1/10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或更小！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  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帧之后的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帧如果变化不大，我们可以继续以参考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的方式编码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C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帧，这样循环下去。  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 这段图像我们称为一个序列：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序列就是有相同特点的一段数据    当某个图像与之前的图像变化很大，无法参考前面的帧来生成，那我们就结束上一个序列，开始下一段序列    也就是对这个图像生成一个完整帧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，随后的图像就参考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生成，只写入与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A1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的差别内容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2397606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音视频面试的那些事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66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1  </a:t>
            </a:r>
            <a:r>
              <a:rPr lang="zh-CN" altLang="en-US" sz="2400" dirty="0"/>
              <a:t>什么</a:t>
            </a:r>
            <a:r>
              <a:rPr lang="zh-CN" altLang="en-US" sz="2400" dirty="0" smtClean="0"/>
              <a:t>是封装格式，视频的压缩数据是什么</a:t>
            </a:r>
            <a:endParaRPr lang="zh-CN" altLang="en-US" sz="2400" dirty="0"/>
          </a:p>
        </p:txBody>
      </p:sp>
      <p:sp>
        <p:nvSpPr>
          <p:cNvPr id="8" name="矩形 7"/>
          <p:cNvSpPr/>
          <p:nvPr/>
        </p:nvSpPr>
        <p:spPr>
          <a:xfrm>
            <a:off x="1662161" y="6372423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I</a:t>
            </a:r>
            <a:r>
              <a:rPr lang="zh-CN" altLang="en-US" sz="2400" dirty="0" smtClean="0"/>
              <a:t>帧  </a:t>
            </a:r>
            <a:r>
              <a:rPr lang="en-US" altLang="zh-CN" sz="2400" dirty="0" smtClean="0"/>
              <a:t>B</a:t>
            </a:r>
            <a:r>
              <a:rPr lang="zh-CN" altLang="en-US" sz="2400" dirty="0" smtClean="0"/>
              <a:t>帧 </a:t>
            </a:r>
            <a:r>
              <a:rPr lang="en-US" altLang="zh-CN" sz="2400" dirty="0" smtClean="0"/>
              <a:t>P</a:t>
            </a:r>
            <a:r>
              <a:rPr lang="zh-CN" altLang="en-US" sz="2400" dirty="0" smtClean="0"/>
              <a:t>帧的区别是什么</a:t>
            </a:r>
            <a:endParaRPr lang="zh-CN" altLang="en-US" sz="2400" dirty="0"/>
          </a:p>
        </p:txBody>
      </p:sp>
      <p:sp>
        <p:nvSpPr>
          <p:cNvPr id="9" name="矩形 8"/>
          <p:cNvSpPr/>
          <p:nvPr/>
        </p:nvSpPr>
        <p:spPr>
          <a:xfrm>
            <a:off x="1646663" y="7652907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  <p:sp>
        <p:nvSpPr>
          <p:cNvPr id="10" name="矩形 9"/>
          <p:cNvSpPr/>
          <p:nvPr/>
        </p:nvSpPr>
        <p:spPr>
          <a:xfrm>
            <a:off x="1646663" y="89793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4  </a:t>
            </a:r>
            <a:r>
              <a:rPr lang="zh-CN" altLang="en-US" sz="2400" dirty="0" smtClean="0"/>
              <a:t>什么是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序列，抖音的</a:t>
            </a:r>
            <a:r>
              <a:rPr lang="en-US" altLang="zh-CN" sz="2400" dirty="0" smtClean="0"/>
              <a:t>GOP</a:t>
            </a:r>
            <a:r>
              <a:rPr lang="zh-CN" altLang="en-US" sz="2400" dirty="0" smtClean="0"/>
              <a:t>序列一般多大</a:t>
            </a:r>
            <a:endParaRPr lang="zh-CN" altLang="en-US" sz="2400" dirty="0"/>
          </a:p>
        </p:txBody>
      </p:sp>
      <p:sp>
        <p:nvSpPr>
          <p:cNvPr id="11" name="矩形 10"/>
          <p:cNvSpPr/>
          <p:nvPr/>
        </p:nvSpPr>
        <p:spPr>
          <a:xfrm>
            <a:off x="10214694" y="2835175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5  </a:t>
            </a:r>
            <a:r>
              <a:rPr lang="zh-CN" altLang="en-US" sz="2400" dirty="0" smtClean="0"/>
              <a:t>解码顺序和播放顺序是一样的吗</a:t>
            </a:r>
            <a:endParaRPr lang="zh-CN" altLang="en-US" sz="2400" dirty="0"/>
          </a:p>
        </p:txBody>
      </p:sp>
      <p:sp>
        <p:nvSpPr>
          <p:cNvPr id="12" name="矩形 11"/>
          <p:cNvSpPr/>
          <p:nvPr/>
        </p:nvSpPr>
        <p:spPr>
          <a:xfrm>
            <a:off x="10214694" y="4052907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6  </a:t>
            </a:r>
            <a:r>
              <a:rPr lang="zh-CN" altLang="en-US" sz="2400" dirty="0" smtClean="0"/>
              <a:t>宏快是什么，为什么有宏快</a:t>
            </a:r>
            <a:endParaRPr lang="zh-CN" altLang="en-US" sz="2400" dirty="0"/>
          </a:p>
        </p:txBody>
      </p:sp>
      <p:sp>
        <p:nvSpPr>
          <p:cNvPr id="13" name="矩形 12"/>
          <p:cNvSpPr/>
          <p:nvPr/>
        </p:nvSpPr>
        <p:spPr>
          <a:xfrm>
            <a:off x="10214694" y="5270639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7  </a:t>
            </a:r>
            <a:r>
              <a:rPr lang="zh-CN" altLang="en-US" sz="2400" dirty="0" smtClean="0"/>
              <a:t>如何从码流片段中解析出完整一帧</a:t>
            </a:r>
            <a:endParaRPr lang="zh-CN" altLang="en-US" sz="2400" dirty="0"/>
          </a:p>
        </p:txBody>
      </p:sp>
      <p:sp>
        <p:nvSpPr>
          <p:cNvPr id="14" name="矩形 13"/>
          <p:cNvSpPr/>
          <p:nvPr/>
        </p:nvSpPr>
        <p:spPr>
          <a:xfrm>
            <a:off x="10214694" y="6597039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8  </a:t>
            </a:r>
            <a:r>
              <a:rPr lang="zh-CN" altLang="en-US" sz="2400" dirty="0" smtClean="0"/>
              <a:t>直播中</a:t>
            </a:r>
            <a:r>
              <a:rPr lang="en-US" altLang="zh-CN" sz="2400" dirty="0" smtClean="0"/>
              <a:t>I</a:t>
            </a:r>
            <a:r>
              <a:rPr lang="zh-CN" altLang="en-US" sz="2400" dirty="0" smtClean="0"/>
              <a:t>帧间隔如何设置，短视频中又如何设置</a:t>
            </a:r>
            <a:endParaRPr lang="zh-CN" altLang="en-US" sz="2400" dirty="0"/>
          </a:p>
        </p:txBody>
      </p:sp>
      <p:sp>
        <p:nvSpPr>
          <p:cNvPr id="17" name="矩形 16"/>
          <p:cNvSpPr/>
          <p:nvPr/>
        </p:nvSpPr>
        <p:spPr>
          <a:xfrm>
            <a:off x="1662161" y="4021160"/>
            <a:ext cx="6390000" cy="1339222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 2  H264</a:t>
            </a:r>
            <a:r>
              <a:rPr lang="zh-CN" altLang="en-US" sz="2400" dirty="0" smtClean="0"/>
              <a:t>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区别是什么，</a:t>
            </a:r>
            <a:r>
              <a:rPr lang="en-US" altLang="zh-CN" sz="2400" dirty="0" smtClean="0"/>
              <a:t>H265</a:t>
            </a:r>
            <a:r>
              <a:rPr lang="zh-CN" altLang="en-US" sz="2400" dirty="0" smtClean="0"/>
              <a:t>为什么能做到画面清晰的同时，这么大压缩比</a:t>
            </a:r>
            <a:endParaRPr lang="zh-CN" altLang="en-US" sz="2400" dirty="0"/>
          </a:p>
        </p:txBody>
      </p:sp>
      <p:sp>
        <p:nvSpPr>
          <p:cNvPr id="18" name="矩形 17"/>
          <p:cNvSpPr/>
          <p:nvPr/>
        </p:nvSpPr>
        <p:spPr>
          <a:xfrm>
            <a:off x="1662161" y="5238892"/>
            <a:ext cx="6390000" cy="133922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2400" dirty="0" smtClean="0"/>
              <a:t>  3  </a:t>
            </a:r>
            <a:r>
              <a:rPr lang="zh-CN" altLang="en-US" sz="2400" dirty="0" smtClean="0"/>
              <a:t>硬编码与软编码有什么区别</a:t>
            </a:r>
            <a:endParaRPr lang="zh-CN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99669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数据流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38FE0C66-AE8E-4E21-A591-786F12F1A7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0320" y="6068362"/>
            <a:ext cx="15179040" cy="4528727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2560320" y="2656423"/>
            <a:ext cx="20726630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除了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I/P/B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帧外，还有图像序列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图像序列 可以理解成一个场景，场景的物体都是相似的</a:t>
            </a:r>
            <a:endParaRPr lang="zh-CN" altLang="en-US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GOP: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两个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帧之间是一个图像序列，在一个图像序列中只有一个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如图所示</a:t>
            </a:r>
          </a:p>
        </p:txBody>
      </p:sp>
    </p:spTree>
    <p:extLst>
      <p:ext uri="{BB962C8B-B14F-4D97-AF65-F5344CB8AC3E}">
        <p14:creationId xmlns:p14="http://schemas.microsoft.com/office/powerpoint/2010/main" val="42868559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74694" y="-150919"/>
            <a:ext cx="19871472" cy="2505069"/>
          </a:xfrm>
        </p:spPr>
        <p:txBody>
          <a:bodyPr/>
          <a:lstStyle/>
          <a:p>
            <a:r>
              <a:rPr lang="zh-CN" altLang="en-US" dirty="0" smtClean="0"/>
              <a:t>视频编码器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29694" y="2700175"/>
            <a:ext cx="12050700" cy="741102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72996"/>
            <a:ext cx="11157142" cy="68285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327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</a:t>
            </a:r>
          </a:p>
        </p:txBody>
      </p:sp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DE544E1E-E528-4B63-8DBA-05B90F8B6307}"/>
              </a:ext>
            </a:extLst>
          </p:cNvPr>
          <p:cNvSpPr txBox="1"/>
          <p:nvPr/>
        </p:nvSpPr>
        <p:spPr>
          <a:xfrm>
            <a:off x="13706763" y="5163825"/>
            <a:ext cx="6509789" cy="325557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与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I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帧相似程度极高 达到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95%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以上 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B</a:t>
            </a: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像是程度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70%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编码成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帧。如何编码不需要程序员来实现，已经由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x264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这个工具帮我们做了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="" xmlns:a16="http://schemas.microsoft.com/office/drawing/2014/main" id="{F09B495A-4969-4A5D-B568-5330BF8574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7860" y="1887223"/>
            <a:ext cx="10976264" cy="3589253"/>
          </a:xfrm>
          <a:prstGeom prst="rect">
            <a:avLst/>
          </a:prstGeom>
        </p:spPr>
      </p:pic>
      <p:pic>
        <p:nvPicPr>
          <p:cNvPr id="2050" name="Picture 2" descr="https://images2017.cnblogs.com/blog/471463/201712/471463-20171214153517795-1061046137.png">
            <a:extLst>
              <a:ext uri="{FF2B5EF4-FFF2-40B4-BE49-F238E27FC236}">
                <a16:creationId xmlns="" xmlns:a16="http://schemas.microsoft.com/office/drawing/2014/main" id="{FF5E6A2E-3BB0-4300-9386-BAED07063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48952" y="5743733"/>
            <a:ext cx="10395172" cy="7216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44137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为什么要学习音视频（竞争力）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001643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核心竞争力：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定义音视频是程序界的皇冠。掌握音视频 意味着拿到通往未来的船票。不用担心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会被其他人替代。音视频是有门槛的。是与其他人拉开差距的分水岭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i="1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高端人才相当缺乏： 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boss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直聘中，北上广深很多年薪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50w-70w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的音视频开发岗位，常年招不到人，月薪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2-3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万 大多是刚从事音视频入门级开发者</a:t>
              </a: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3200" dirty="0" smtClean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3200" dirty="0" smtClean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技术迭代慢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就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编码从</a:t>
              </a:r>
              <a:r>
                <a:rPr lang="en-US" altLang="zh-CN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95</a:t>
              </a:r>
              <a:r>
                <a:rPr lang="zh-CN" altLang="en-US" sz="3200" dirty="0" smtClean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年成为标准至今 ，都在使用。比较偏底层技术。底层技术几十年不会有太大的改变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7901484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H264</a:t>
            </a:r>
            <a:r>
              <a:rPr lang="zh-CN" altLang="en-US" dirty="0"/>
              <a:t>编码传输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3"/>
            <a:ext cx="18917389" cy="337167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5753040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的目的是为了方便传输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传输指  文件传输，网络流传输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我们并不能把一整帧 传输过去，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一帧的内容太大了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还需要细分才能更方便的传输。如果通过传递一完整帧传过去，对方等的花都谢了。所以我们需要更小的传输单元以保证  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更好的压缩性，容错性和实时观看性</a:t>
              </a:r>
              <a:endParaRPr lang="en-US" altLang="zh-CN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5396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NALU</a:t>
            </a:r>
            <a:r>
              <a:rPr lang="zh-CN" altLang="en-US" dirty="0"/>
              <a:t>单元设计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1745114" y="2380730"/>
            <a:ext cx="18917389" cy="2041641"/>
            <a:chOff x="2291762" y="2593898"/>
            <a:chExt cx="18179999" cy="7434117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291762" y="2593898"/>
              <a:ext cx="18179999" cy="74341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2"/>
              <a:ext cx="17707501" cy="4793988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endParaRPr lang="en-US" altLang="zh-CN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原始码流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(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又称为裸流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，是有一个接一个的 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NALU 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组成的，</a:t>
              </a: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="" xmlns:a16="http://schemas.microsoft.com/office/drawing/2014/main" id="{69460F56-F604-4454-85E1-CDF0E94F62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8805" y="4969668"/>
            <a:ext cx="11798060" cy="753813"/>
          </a:xfrm>
          <a:prstGeom prst="rect">
            <a:avLst/>
          </a:prstGeom>
        </p:spPr>
      </p:pic>
      <p:sp>
        <p:nvSpPr>
          <p:cNvPr id="8" name="文本框 10">
            <a:extLst>
              <a:ext uri="{FF2B5EF4-FFF2-40B4-BE49-F238E27FC236}">
                <a16:creationId xmlns="" xmlns:a16="http://schemas.microsoft.com/office/drawing/2014/main" id="{90C0CC4F-0307-49F6-B606-4C3655F43301}"/>
              </a:ext>
            </a:extLst>
          </p:cNvPr>
          <p:cNvSpPr txBox="1"/>
          <p:nvPr/>
        </p:nvSpPr>
        <p:spPr>
          <a:xfrm>
            <a:off x="2040823" y="6480175"/>
            <a:ext cx="20536544" cy="260924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上图中的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头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+ RBSP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（切片）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就相当与一个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,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每个单元都按独立的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传送</a:t>
            </a:r>
            <a:r>
              <a:rPr lang="zh-CN" altLang="en-US" sz="2800" dirty="0">
                <a:solidFill>
                  <a:schemeClr val="accent5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。 其实说白了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中的结构全部都是以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为主的，理解了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，就理解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H.264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的结构了。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NALU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好比如半挂车头                                                                      装的是类似的货物，比如一辆装一车牙膏，下一辆装一车女朋友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697CD66A-E981-4BE1-80B8-20D6C0D525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1258" y="7961646"/>
            <a:ext cx="4382695" cy="3403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41674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图片 12">
            <a:extLst>
              <a:ext uri="{FF2B5EF4-FFF2-40B4-BE49-F238E27FC236}">
                <a16:creationId xmlns="" xmlns:a16="http://schemas.microsoft.com/office/drawing/2014/main" id="{F18DC311-86C4-442C-9CB8-2076881AA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659" y="6814531"/>
            <a:ext cx="10931013" cy="5819489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切片由来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="" xmlns:a16="http://schemas.microsoft.com/office/drawing/2014/main" id="{3722FC54-0B97-44A4-ACF3-7474FCCDE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9908" y="2090935"/>
            <a:ext cx="9487830" cy="5341051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="" xmlns:a16="http://schemas.microsoft.com/office/drawing/2014/main" id="{57D64748-AD47-4AF5-9636-745E7AA252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9908" y="9545148"/>
            <a:ext cx="4831499" cy="3033023"/>
          </a:xfrm>
          <a:prstGeom prst="rect">
            <a:avLst/>
          </a:prstGeom>
        </p:spPr>
      </p:pic>
      <p:cxnSp>
        <p:nvCxnSpPr>
          <p:cNvPr id="11" name="直接箭头连接符 10">
            <a:extLst>
              <a:ext uri="{FF2B5EF4-FFF2-40B4-BE49-F238E27FC236}">
                <a16:creationId xmlns="" xmlns:a16="http://schemas.microsoft.com/office/drawing/2014/main" id="{BE71B21C-ACF3-4E4F-B1AB-89EFB4A86C84}"/>
              </a:ext>
            </a:extLst>
          </p:cNvPr>
          <p:cNvCxnSpPr/>
          <p:nvPr/>
        </p:nvCxnSpPr>
        <p:spPr>
          <a:xfrm>
            <a:off x="3135657" y="7785760"/>
            <a:ext cx="0" cy="150786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0">
            <a:extLst>
              <a:ext uri="{FF2B5EF4-FFF2-40B4-BE49-F238E27FC236}">
                <a16:creationId xmlns="" xmlns:a16="http://schemas.microsoft.com/office/drawing/2014/main" id="{31CA411E-0FCF-43CC-A8C1-F05074F2B3FC}"/>
              </a:ext>
            </a:extLst>
          </p:cNvPr>
          <p:cNvSpPr txBox="1"/>
          <p:nvPr/>
        </p:nvSpPr>
        <p:spPr>
          <a:xfrm>
            <a:off x="13246379" y="1619967"/>
            <a:ext cx="5207875" cy="5194564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把一张图片划分成若干个小的区域，这些小的区域</a:t>
            </a: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称之为宏块</a:t>
            </a:r>
            <a:endParaRPr lang="en-US" altLang="zh-CN" sz="28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H264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默认是使用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16X16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大小的区域作为一个宏块，也可以划分成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8X8 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大小。</a:t>
            </a: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endParaRPr lang="en-US" altLang="zh-CN" sz="28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若干个连续性的宏块 组成了切片</a:t>
            </a:r>
          </a:p>
        </p:txBody>
      </p:sp>
      <p:cxnSp>
        <p:nvCxnSpPr>
          <p:cNvPr id="14" name="直接箭头连接符 13">
            <a:extLst>
              <a:ext uri="{FF2B5EF4-FFF2-40B4-BE49-F238E27FC236}">
                <a16:creationId xmlns="" xmlns:a16="http://schemas.microsoft.com/office/drawing/2014/main" id="{7E0B492F-0B57-4F69-9A03-1ECDAE084E57}"/>
              </a:ext>
            </a:extLst>
          </p:cNvPr>
          <p:cNvCxnSpPr>
            <a:cxnSpLocks/>
          </p:cNvCxnSpPr>
          <p:nvPr/>
        </p:nvCxnSpPr>
        <p:spPr>
          <a:xfrm>
            <a:off x="6929032" y="11253817"/>
            <a:ext cx="3461878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28613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音视频编码中的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sps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与</a:t>
            </a:r>
            <a:r>
              <a:rPr lang="en-US" altLang="zh-CN" sz="4800" dirty="0" err="1" smtClean="0">
                <a:latin typeface="思源黑体 CN Bold" panose="020B0800000000000000" charset="-122"/>
                <a:ea typeface="思源黑体 CN Bold" panose="020B0800000000000000" charset="-122"/>
              </a:rPr>
              <a:t>pps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的设计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05550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SPS</a:t>
            </a:r>
            <a:r>
              <a:rPr lang="zh-CN" altLang="en-US" dirty="0"/>
              <a:t>与</a:t>
            </a:r>
            <a:r>
              <a:rPr lang="en-US" altLang="zh-CN" dirty="0"/>
              <a:t>PPS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060999" y="4159652"/>
            <a:ext cx="18917389" cy="7361787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6660869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="" xmlns:ma14="http://schemas.microsoft.com/office/mac/drawingml/2011/main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5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，包含了初始化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H.264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解码器所需要的信息参数，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包括编码所用的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profile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level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，图像的宽和高，</a:t>
              </a:r>
              <a:r>
                <a:rPr lang="en-US" altLang="zh-CN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deblock</a:t>
              </a:r>
              <a:r>
                <a:rPr lang="zh-CN" altLang="en-US" sz="28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滤波器等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。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SPS: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序列参数集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：图像参数集</a:t>
              </a:r>
              <a:endPara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在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H264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码流中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都是以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 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"0x00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0x00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 0x01"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为开始码的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找到开始码之后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使用开始码之后的第一个字节的低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5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位判断是否为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7(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或者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8(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), 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及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data[4] &amp; 0x1f == 7 || data[4] &amp; 0x1f == 8.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然后对获取的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nal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去掉开始码之后进行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base64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编码</a:t>
              </a:r>
              <a:r>
                <a:rPr lang="en-US" altLang="zh-CN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,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得到的信息就可以用于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sdp.sps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</a:t>
              </a:r>
              <a:r>
                <a:rPr lang="en-US" altLang="zh-CN" sz="2800" dirty="0" err="1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pps</a:t>
              </a:r>
              <a:r>
                <a:rPr lang="zh-CN" altLang="en-US" sz="2800" dirty="0">
                  <a:solidFill>
                    <a:schemeClr val="accent1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需要用逗号分隔开来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9877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948243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</a:t>
            </a:r>
            <a:r>
              <a:rPr lang="en-US" sz="18900" dirty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6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3734735" y="7775546"/>
            <a:ext cx="15570000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为什么采用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YUV</a:t>
            </a:r>
            <a:r>
              <a:rPr lang="zh-CN" altLang="en-US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而不采用</a:t>
            </a:r>
            <a:r>
              <a:rPr lang="en-US" altLang="zh-CN" sz="4800" dirty="0" smtClean="0">
                <a:latin typeface="思源黑体 CN Bold" panose="020B0800000000000000" charset="-122"/>
                <a:ea typeface="思源黑体 CN Bold" panose="020B0800000000000000" charset="-122"/>
              </a:rPr>
              <a:t>RGB</a:t>
            </a:r>
            <a:endParaRPr lang="zh-CN" altLang="en-US" sz="3600" dirty="0">
              <a:latin typeface="思源黑体 CN Bold" panose="020B0800000000000000" charset="-122"/>
              <a:ea typeface="思源黑体 CN Bold" panose="020B0800000000000000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77354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什么视频编码采用</a:t>
            </a:r>
            <a:r>
              <a:rPr lang="en-US" altLang="zh-CN" dirty="0" smtClean="0"/>
              <a:t>YUV</a:t>
            </a:r>
            <a:r>
              <a:rPr lang="zh-CN" altLang="en-US" dirty="0" smtClean="0"/>
              <a:t>而</a:t>
            </a:r>
            <a:r>
              <a:rPr lang="zh-CN" altLang="en-US" dirty="0"/>
              <a:t>不是</a:t>
            </a:r>
            <a:r>
              <a:rPr lang="en-US" altLang="zh-CN" dirty="0" err="1"/>
              <a:t>rgb</a:t>
            </a:r>
            <a:endParaRPr lang="zh-CN" altLang="en-US" dirty="0"/>
          </a:p>
        </p:txBody>
      </p:sp>
      <p:grpSp>
        <p:nvGrpSpPr>
          <p:cNvPr id="3" name="组合 2">
            <a:extLst>
              <a:ext uri="{FF2B5EF4-FFF2-40B4-BE49-F238E27FC236}">
                <a16:creationId xmlns="" xmlns:a16="http://schemas.microsoft.com/office/drawing/2014/main" id="{507807AF-B76F-46E4-B72F-1032A91DD7F2}"/>
              </a:ext>
            </a:extLst>
          </p:cNvPr>
          <p:cNvGrpSpPr/>
          <p:nvPr/>
        </p:nvGrpSpPr>
        <p:grpSpPr>
          <a:xfrm>
            <a:off x="2429695" y="2763116"/>
            <a:ext cx="18179999" cy="7434118"/>
            <a:chOff x="2339695" y="2713929"/>
            <a:chExt cx="18179999" cy="7434118"/>
          </a:xfrm>
        </p:grpSpPr>
        <p:sp>
          <p:nvSpPr>
            <p:cNvPr id="6" name="矩形 5">
              <a:extLst>
                <a:ext uri="{FF2B5EF4-FFF2-40B4-BE49-F238E27FC236}">
                  <a16:creationId xmlns="" xmlns:a16="http://schemas.microsoft.com/office/drawing/2014/main" id="{F7FD57A8-EBC2-4D34-9382-4700749070E5}"/>
                </a:ext>
              </a:extLst>
            </p:cNvPr>
            <p:cNvSpPr/>
            <p:nvPr/>
          </p:nvSpPr>
          <p:spPr>
            <a:xfrm>
              <a:off x="2339695" y="2713929"/>
              <a:ext cx="18179999" cy="74341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762000" dist="50800" dir="5400000" sx="101000" sy="101000" algn="ctr" rotWithShape="0">
                <a:srgbClr val="000000">
                  <a:alpha val="12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文本框 10">
              <a:extLst>
                <a:ext uri="{FF2B5EF4-FFF2-40B4-BE49-F238E27FC236}">
                  <a16:creationId xmlns="" xmlns:a16="http://schemas.microsoft.com/office/drawing/2014/main" id="{B93D995B-8464-41E5-80F3-05607ECF1D1F}"/>
                </a:ext>
              </a:extLst>
            </p:cNvPr>
            <p:cNvSpPr txBox="1"/>
            <p:nvPr/>
          </p:nvSpPr>
          <p:spPr>
            <a:xfrm>
              <a:off x="2575944" y="3468414"/>
              <a:ext cx="17707501" cy="4446154"/>
            </a:xfrm>
            <a:prstGeom prst="rect">
              <a:avLst/>
            </a:prstGeom>
            <a:ln w="12700">
              <a:miter lim="400000"/>
            </a:ln>
            <a:extLst>
              <a:ext uri="{C572A759-6A51-4108-AA02-DFA0A04FC94B}">
                <ma14:wrappingTextBoxFlag xmlns:ma14="http://schemas.microsoft.com/office/mac/drawingml/2011/main" xmlns="" val="1"/>
              </a:ext>
            </a:extLst>
          </p:spPr>
          <p:txBody>
            <a:bodyPr wrap="square" lIns="45719" rIns="45719">
              <a:spAutoFit/>
            </a:bodyPr>
            <a:lstStyle/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定义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是从颜色发光的原理来设计定的，由红、绿、蓝三盏灯，当它们的光相互叠合的时候，色彩相混，而亮度却等于两者亮度之总和（两盏灯的亮度嘛！），越混合亮度越高，即加法混合。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RGB24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是指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G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，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三个分量各占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8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位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  <a:p>
              <a:pPr marL="571500" indent="-571500" defTabSz="914400">
                <a:lnSpc>
                  <a:spcPct val="150000"/>
                </a:lnSpc>
                <a:buSzPct val="100000"/>
                <a:buFont typeface="Arial"/>
                <a:buChar char="•"/>
                <a:defRPr sz="3800">
                  <a:latin typeface="Source Han Sans CN Normal"/>
                  <a:ea typeface="Source Han Sans CN Normal"/>
                  <a:cs typeface="Source Han Sans CN Normal"/>
                  <a:sym typeface="Source Han Sans CN Normal"/>
                </a:defRPr>
              </a:pPr>
              <a:r>
                <a:rPr lang="en-US" altLang="zh-CN" sz="3200" dirty="0" err="1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</a:t>
              </a:r>
              <a:r>
                <a:rPr lang="zh-CN" altLang="en-US" sz="3200" dirty="0">
                  <a:solidFill>
                    <a:srgbClr val="FF0000"/>
                  </a:solidFill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原理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：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YUV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主要用于优化彩色视频信号的传输，与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视频信号传输相比，它最大的优点在于只需占用极少的频宽（ 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RGB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要求三个独立的视频信号同时传输）其中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Y”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表示明亮度也就是灰阶值；而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U”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和 “</a:t>
              </a:r>
              <a:r>
                <a:rPr lang="en-US" altLang="zh-CN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V” </a:t>
              </a:r>
              <a:r>
                <a:rPr lang="zh-CN" altLang="en-US" sz="3200" dirty="0">
                  <a:latin typeface="思源黑体 CN Normal" panose="020B0400000000000000" pitchFamily="34" charset="-122"/>
                  <a:ea typeface="思源黑体 CN Normal" panose="020B0400000000000000" pitchFamily="34" charset="-122"/>
                </a:rPr>
                <a:t>表示的则是色度</a:t>
              </a:r>
              <a:endParaRPr lang="en-US" altLang="zh-CN" sz="3200" dirty="0">
                <a:latin typeface="思源黑体 CN Normal" panose="020B0400000000000000" pitchFamily="34" charset="-122"/>
                <a:ea typeface="思源黑体 CN Normal" panose="020B0400000000000000" pitchFamily="34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720429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人眼漫天过海</a:t>
            </a:r>
          </a:p>
        </p:txBody>
      </p:sp>
      <p:sp>
        <p:nvSpPr>
          <p:cNvPr id="5" name="椭圆 4">
            <a:extLst>
              <a:ext uri="{FF2B5EF4-FFF2-40B4-BE49-F238E27FC236}">
                <a16:creationId xmlns="" xmlns:a16="http://schemas.microsoft.com/office/drawing/2014/main" id="{8FA7C8AC-B87C-4D11-83E2-D636B4007F6A}"/>
              </a:ext>
            </a:extLst>
          </p:cNvPr>
          <p:cNvSpPr/>
          <p:nvPr/>
        </p:nvSpPr>
        <p:spPr>
          <a:xfrm>
            <a:off x="2360429" y="5209954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椭圆 10">
            <a:extLst>
              <a:ext uri="{FF2B5EF4-FFF2-40B4-BE49-F238E27FC236}">
                <a16:creationId xmlns="" xmlns:a16="http://schemas.microsoft.com/office/drawing/2014/main" id="{C7243390-9190-423B-AEB4-95276C0F1081}"/>
              </a:ext>
            </a:extLst>
          </p:cNvPr>
          <p:cNvSpPr/>
          <p:nvPr/>
        </p:nvSpPr>
        <p:spPr>
          <a:xfrm>
            <a:off x="3030279" y="5316279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椭圆 11">
            <a:extLst>
              <a:ext uri="{FF2B5EF4-FFF2-40B4-BE49-F238E27FC236}">
                <a16:creationId xmlns="" xmlns:a16="http://schemas.microsoft.com/office/drawing/2014/main" id="{309BE453-7821-4D99-B3F0-D58E428DCAC3}"/>
              </a:ext>
            </a:extLst>
          </p:cNvPr>
          <p:cNvSpPr/>
          <p:nvPr/>
        </p:nvSpPr>
        <p:spPr>
          <a:xfrm>
            <a:off x="2658138" y="6060557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>
            <a:extLst>
              <a:ext uri="{FF2B5EF4-FFF2-40B4-BE49-F238E27FC236}">
                <a16:creationId xmlns="" xmlns:a16="http://schemas.microsoft.com/office/drawing/2014/main" id="{7C2B933D-21C9-4718-9139-73EBA674DE3B}"/>
              </a:ext>
            </a:extLst>
          </p:cNvPr>
          <p:cNvSpPr/>
          <p:nvPr/>
        </p:nvSpPr>
        <p:spPr>
          <a:xfrm>
            <a:off x="3455581" y="6060556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文本框 10">
            <a:extLst>
              <a:ext uri="{FF2B5EF4-FFF2-40B4-BE49-F238E27FC236}">
                <a16:creationId xmlns="" xmlns:a16="http://schemas.microsoft.com/office/drawing/2014/main" id="{4546E244-60E4-4F76-81E1-D87E9FA97E14}"/>
              </a:ext>
            </a:extLst>
          </p:cNvPr>
          <p:cNvSpPr txBox="1"/>
          <p:nvPr/>
        </p:nvSpPr>
        <p:spPr>
          <a:xfrm>
            <a:off x="2360429" y="2470569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RGB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表示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个像素的区域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23" name="椭圆 22">
            <a:extLst>
              <a:ext uri="{FF2B5EF4-FFF2-40B4-BE49-F238E27FC236}">
                <a16:creationId xmlns="" xmlns:a16="http://schemas.microsoft.com/office/drawing/2014/main" id="{A001123D-1316-4B90-8166-A75E2966FACA}"/>
              </a:ext>
            </a:extLst>
          </p:cNvPr>
          <p:cNvSpPr/>
          <p:nvPr/>
        </p:nvSpPr>
        <p:spPr>
          <a:xfrm>
            <a:off x="6616997" y="5114258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椭圆 23">
            <a:extLst>
              <a:ext uri="{FF2B5EF4-FFF2-40B4-BE49-F238E27FC236}">
                <a16:creationId xmlns="" xmlns:a16="http://schemas.microsoft.com/office/drawing/2014/main" id="{DA1D0482-120D-4E34-9C75-A2F909F6002A}"/>
              </a:ext>
            </a:extLst>
          </p:cNvPr>
          <p:cNvSpPr/>
          <p:nvPr/>
        </p:nvSpPr>
        <p:spPr>
          <a:xfrm>
            <a:off x="7286847" y="5220583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椭圆 24">
            <a:extLst>
              <a:ext uri="{FF2B5EF4-FFF2-40B4-BE49-F238E27FC236}">
                <a16:creationId xmlns="" xmlns:a16="http://schemas.microsoft.com/office/drawing/2014/main" id="{5B493F2B-899D-42B1-A178-A4042C80BD00}"/>
              </a:ext>
            </a:extLst>
          </p:cNvPr>
          <p:cNvSpPr/>
          <p:nvPr/>
        </p:nvSpPr>
        <p:spPr>
          <a:xfrm>
            <a:off x="6914706" y="5964861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椭圆 25">
            <a:extLst>
              <a:ext uri="{FF2B5EF4-FFF2-40B4-BE49-F238E27FC236}">
                <a16:creationId xmlns="" xmlns:a16="http://schemas.microsoft.com/office/drawing/2014/main" id="{78A5868D-B2AE-4BBE-A58E-5AA7F4C23FD4}"/>
              </a:ext>
            </a:extLst>
          </p:cNvPr>
          <p:cNvSpPr/>
          <p:nvPr/>
        </p:nvSpPr>
        <p:spPr>
          <a:xfrm>
            <a:off x="7712149" y="596486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椭圆 26">
            <a:extLst>
              <a:ext uri="{FF2B5EF4-FFF2-40B4-BE49-F238E27FC236}">
                <a16:creationId xmlns="" xmlns:a16="http://schemas.microsoft.com/office/drawing/2014/main" id="{E62903B7-7AAE-4D05-A483-54D817317BF0}"/>
              </a:ext>
            </a:extLst>
          </p:cNvPr>
          <p:cNvSpPr/>
          <p:nvPr/>
        </p:nvSpPr>
        <p:spPr>
          <a:xfrm>
            <a:off x="2360429" y="8692876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8" name="椭圆 27">
            <a:extLst>
              <a:ext uri="{FF2B5EF4-FFF2-40B4-BE49-F238E27FC236}">
                <a16:creationId xmlns="" xmlns:a16="http://schemas.microsoft.com/office/drawing/2014/main" id="{CCF36A82-09DB-42B3-AFD7-FBAAAE7A32F6}"/>
              </a:ext>
            </a:extLst>
          </p:cNvPr>
          <p:cNvSpPr/>
          <p:nvPr/>
        </p:nvSpPr>
        <p:spPr>
          <a:xfrm>
            <a:off x="3030279" y="8799201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椭圆 28">
            <a:extLst>
              <a:ext uri="{FF2B5EF4-FFF2-40B4-BE49-F238E27FC236}">
                <a16:creationId xmlns="" xmlns:a16="http://schemas.microsoft.com/office/drawing/2014/main" id="{2DC26DB0-0712-45F0-A0EB-99BD0E942490}"/>
              </a:ext>
            </a:extLst>
          </p:cNvPr>
          <p:cNvSpPr/>
          <p:nvPr/>
        </p:nvSpPr>
        <p:spPr>
          <a:xfrm>
            <a:off x="2658138" y="9543479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0" name="椭圆 29">
            <a:extLst>
              <a:ext uri="{FF2B5EF4-FFF2-40B4-BE49-F238E27FC236}">
                <a16:creationId xmlns="" xmlns:a16="http://schemas.microsoft.com/office/drawing/2014/main" id="{6CB4A701-95E8-4E57-992A-E44F54442883}"/>
              </a:ext>
            </a:extLst>
          </p:cNvPr>
          <p:cNvSpPr/>
          <p:nvPr/>
        </p:nvSpPr>
        <p:spPr>
          <a:xfrm>
            <a:off x="3455581" y="9543478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1" name="椭圆 30">
            <a:extLst>
              <a:ext uri="{FF2B5EF4-FFF2-40B4-BE49-F238E27FC236}">
                <a16:creationId xmlns="" xmlns:a16="http://schemas.microsoft.com/office/drawing/2014/main" id="{597B3C3E-EBD3-43A9-A996-BFF15B70DADA}"/>
              </a:ext>
            </a:extLst>
          </p:cNvPr>
          <p:cNvSpPr/>
          <p:nvPr/>
        </p:nvSpPr>
        <p:spPr>
          <a:xfrm>
            <a:off x="6765851" y="8799201"/>
            <a:ext cx="1892595" cy="1892595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椭圆 31">
            <a:extLst>
              <a:ext uri="{FF2B5EF4-FFF2-40B4-BE49-F238E27FC236}">
                <a16:creationId xmlns="" xmlns:a16="http://schemas.microsoft.com/office/drawing/2014/main" id="{C02282B2-6840-4303-A1E9-13DEF2652154}"/>
              </a:ext>
            </a:extLst>
          </p:cNvPr>
          <p:cNvSpPr/>
          <p:nvPr/>
        </p:nvSpPr>
        <p:spPr>
          <a:xfrm>
            <a:off x="7435701" y="8905526"/>
            <a:ext cx="552893" cy="552893"/>
          </a:xfrm>
          <a:prstGeom prst="ellipse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3" name="椭圆 32">
            <a:extLst>
              <a:ext uri="{FF2B5EF4-FFF2-40B4-BE49-F238E27FC236}">
                <a16:creationId xmlns="" xmlns:a16="http://schemas.microsoft.com/office/drawing/2014/main" id="{9241B63F-1EBE-4D5D-9DF1-2845269037C3}"/>
              </a:ext>
            </a:extLst>
          </p:cNvPr>
          <p:cNvSpPr/>
          <p:nvPr/>
        </p:nvSpPr>
        <p:spPr>
          <a:xfrm>
            <a:off x="7063560" y="9649804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4" name="椭圆 33">
            <a:extLst>
              <a:ext uri="{FF2B5EF4-FFF2-40B4-BE49-F238E27FC236}">
                <a16:creationId xmlns="" xmlns:a16="http://schemas.microsoft.com/office/drawing/2014/main" id="{42DB0A51-87DD-489D-A2D3-9BB0DEF8349E}"/>
              </a:ext>
            </a:extLst>
          </p:cNvPr>
          <p:cNvSpPr/>
          <p:nvPr/>
        </p:nvSpPr>
        <p:spPr>
          <a:xfrm>
            <a:off x="7861003" y="9649803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5" name="文本框 10">
            <a:extLst>
              <a:ext uri="{FF2B5EF4-FFF2-40B4-BE49-F238E27FC236}">
                <a16:creationId xmlns="" xmlns:a16="http://schemas.microsoft.com/office/drawing/2014/main" id="{33B59627-9681-417B-A496-85358E9A99E1}"/>
              </a:ext>
            </a:extLst>
          </p:cNvPr>
          <p:cNvSpPr txBox="1"/>
          <p:nvPr/>
        </p:nvSpPr>
        <p:spPr>
          <a:xfrm>
            <a:off x="506441" y="3840261"/>
            <a:ext cx="2757753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defTabSz="914400">
              <a:lnSpc>
                <a:spcPct val="150000"/>
              </a:lnSpc>
              <a:buSzPct val="100000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一个像素</a:t>
            </a:r>
            <a:endParaRPr lang="en-US" altLang="zh-CN" sz="3200" dirty="0">
              <a:solidFill>
                <a:schemeClr val="accent1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cxnSp>
        <p:nvCxnSpPr>
          <p:cNvPr id="37" name="直接箭头连接符 36">
            <a:extLst>
              <a:ext uri="{FF2B5EF4-FFF2-40B4-BE49-F238E27FC236}">
                <a16:creationId xmlns="" xmlns:a16="http://schemas.microsoft.com/office/drawing/2014/main" id="{C29B95CA-D7A1-45FC-970B-C01212996626}"/>
              </a:ext>
            </a:extLst>
          </p:cNvPr>
          <p:cNvCxnSpPr>
            <a:cxnSpLocks/>
          </p:cNvCxnSpPr>
          <p:nvPr/>
        </p:nvCxnSpPr>
        <p:spPr>
          <a:xfrm>
            <a:off x="1771998" y="4476054"/>
            <a:ext cx="772820" cy="90393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文本框 10">
            <a:extLst>
              <a:ext uri="{FF2B5EF4-FFF2-40B4-BE49-F238E27FC236}">
                <a16:creationId xmlns="" xmlns:a16="http://schemas.microsoft.com/office/drawing/2014/main" id="{87C56A9A-BE24-4247-AFC0-8F451CFADAF5}"/>
              </a:ext>
            </a:extLst>
          </p:cNvPr>
          <p:cNvSpPr txBox="1"/>
          <p:nvPr/>
        </p:nvSpPr>
        <p:spPr>
          <a:xfrm>
            <a:off x="15411606" y="2662308"/>
            <a:ext cx="4207728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用</a:t>
            </a:r>
            <a:r>
              <a:rPr lang="en-US" altLang="zh-CN" sz="3200" dirty="0" err="1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yuv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来表示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39" name="椭圆 38">
            <a:extLst>
              <a:ext uri="{FF2B5EF4-FFF2-40B4-BE49-F238E27FC236}">
                <a16:creationId xmlns="" xmlns:a16="http://schemas.microsoft.com/office/drawing/2014/main" id="{B65E49B6-90B6-4A96-BE9D-A78D61916CCE}"/>
              </a:ext>
            </a:extLst>
          </p:cNvPr>
          <p:cNvSpPr/>
          <p:nvPr/>
        </p:nvSpPr>
        <p:spPr>
          <a:xfrm>
            <a:off x="13922311" y="5273819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1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3" name="椭圆 42">
            <a:extLst>
              <a:ext uri="{FF2B5EF4-FFF2-40B4-BE49-F238E27FC236}">
                <a16:creationId xmlns="" xmlns:a16="http://schemas.microsoft.com/office/drawing/2014/main" id="{68137216-9E08-441F-A6F8-E6CEB860AE30}"/>
              </a:ext>
            </a:extLst>
          </p:cNvPr>
          <p:cNvSpPr/>
          <p:nvPr/>
        </p:nvSpPr>
        <p:spPr>
          <a:xfrm>
            <a:off x="16440390" y="7634170"/>
            <a:ext cx="552893" cy="552893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v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4" name="椭圆 43">
            <a:extLst>
              <a:ext uri="{FF2B5EF4-FFF2-40B4-BE49-F238E27FC236}">
                <a16:creationId xmlns="" xmlns:a16="http://schemas.microsoft.com/office/drawing/2014/main" id="{06FA3AB0-8B2C-414F-A5BC-0D57F0E57FA9}"/>
              </a:ext>
            </a:extLst>
          </p:cNvPr>
          <p:cNvSpPr/>
          <p:nvPr/>
        </p:nvSpPr>
        <p:spPr>
          <a:xfrm>
            <a:off x="17515470" y="7634170"/>
            <a:ext cx="552893" cy="552893"/>
          </a:xfrm>
          <a:prstGeom prst="ellipse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u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5" name="椭圆 44">
            <a:extLst>
              <a:ext uri="{FF2B5EF4-FFF2-40B4-BE49-F238E27FC236}">
                <a16:creationId xmlns="" xmlns:a16="http://schemas.microsoft.com/office/drawing/2014/main" id="{18409A52-C0D0-46B7-9077-B515F8D74C42}"/>
              </a:ext>
            </a:extLst>
          </p:cNvPr>
          <p:cNvSpPr/>
          <p:nvPr/>
        </p:nvSpPr>
        <p:spPr>
          <a:xfrm>
            <a:off x="18475221" y="520255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2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6" name="椭圆 45">
            <a:extLst>
              <a:ext uri="{FF2B5EF4-FFF2-40B4-BE49-F238E27FC236}">
                <a16:creationId xmlns="" xmlns:a16="http://schemas.microsoft.com/office/drawing/2014/main" id="{E404EAD1-B440-4E3E-A8D3-9545FFA7421A}"/>
              </a:ext>
            </a:extLst>
          </p:cNvPr>
          <p:cNvSpPr/>
          <p:nvPr/>
        </p:nvSpPr>
        <p:spPr>
          <a:xfrm>
            <a:off x="13922313" y="8654427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7" name="椭圆 46">
            <a:extLst>
              <a:ext uri="{FF2B5EF4-FFF2-40B4-BE49-F238E27FC236}">
                <a16:creationId xmlns="" xmlns:a16="http://schemas.microsoft.com/office/drawing/2014/main" id="{34889C7C-4264-4B6D-BFED-7DBAE4844DC9}"/>
              </a:ext>
            </a:extLst>
          </p:cNvPr>
          <p:cNvSpPr/>
          <p:nvPr/>
        </p:nvSpPr>
        <p:spPr>
          <a:xfrm>
            <a:off x="18475222" y="8567081"/>
            <a:ext cx="1892595" cy="1892595"/>
          </a:xfrm>
          <a:prstGeom prst="ellipse">
            <a:avLst/>
          </a:prstGeom>
          <a:solidFill>
            <a:schemeClr val="accent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亮度</a:t>
            </a:r>
            <a:r>
              <a:rPr lang="en-US" altLang="zh-CN" dirty="0"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endParaRPr lang="zh-CN" altLang="en-US" dirty="0"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8" name="文本框 10">
            <a:extLst>
              <a:ext uri="{FF2B5EF4-FFF2-40B4-BE49-F238E27FC236}">
                <a16:creationId xmlns="" xmlns:a16="http://schemas.microsoft.com/office/drawing/2014/main" id="{6C2C6013-82D2-48E3-A87C-8D0BBBF6CC03}"/>
              </a:ext>
            </a:extLst>
          </p:cNvPr>
          <p:cNvSpPr txBox="1"/>
          <p:nvPr/>
        </p:nvSpPr>
        <p:spPr>
          <a:xfrm>
            <a:off x="6014859" y="11823457"/>
            <a:ext cx="17707501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人眼对亮度是比较敏感的，对色度不敏感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49" name="矩形: 圆角 48">
            <a:extLst>
              <a:ext uri="{FF2B5EF4-FFF2-40B4-BE49-F238E27FC236}">
                <a16:creationId xmlns="" xmlns:a16="http://schemas.microsoft.com/office/drawing/2014/main" id="{A80C78A2-979E-4FA8-8E5F-9E6A1A2383E9}"/>
              </a:ext>
            </a:extLst>
          </p:cNvPr>
          <p:cNvSpPr/>
          <p:nvPr/>
        </p:nvSpPr>
        <p:spPr>
          <a:xfrm>
            <a:off x="1230131" y="4976413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矩形: 圆角 49">
            <a:extLst>
              <a:ext uri="{FF2B5EF4-FFF2-40B4-BE49-F238E27FC236}">
                <a16:creationId xmlns="" xmlns:a16="http://schemas.microsoft.com/office/drawing/2014/main" id="{4BB7B183-31AE-4AFB-B51F-4A517D4B27A9}"/>
              </a:ext>
            </a:extLst>
          </p:cNvPr>
          <p:cNvSpPr/>
          <p:nvPr/>
        </p:nvSpPr>
        <p:spPr>
          <a:xfrm>
            <a:off x="12683932" y="4984497"/>
            <a:ext cx="8934596" cy="5715383"/>
          </a:xfrm>
          <a:prstGeom prst="round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文本框 10">
            <a:extLst>
              <a:ext uri="{FF2B5EF4-FFF2-40B4-BE49-F238E27FC236}">
                <a16:creationId xmlns="" xmlns:a16="http://schemas.microsoft.com/office/drawing/2014/main" id="{831D6006-5FA5-4B03-8864-5008551F4881}"/>
              </a:ext>
            </a:extLst>
          </p:cNvPr>
          <p:cNvSpPr txBox="1"/>
          <p:nvPr/>
        </p:nvSpPr>
        <p:spPr>
          <a:xfrm>
            <a:off x="3157867" y="11097591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3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2" name="文本框 10">
            <a:extLst>
              <a:ext uri="{FF2B5EF4-FFF2-40B4-BE49-F238E27FC236}">
                <a16:creationId xmlns="" xmlns:a16="http://schemas.microsoft.com/office/drawing/2014/main" id="{6592E6B8-CBAF-4CCD-B9E6-2998C75C677E}"/>
              </a:ext>
            </a:extLst>
          </p:cNvPr>
          <p:cNvSpPr txBox="1"/>
          <p:nvPr/>
        </p:nvSpPr>
        <p:spPr>
          <a:xfrm>
            <a:off x="14518199" y="10840336"/>
            <a:ext cx="7100329" cy="75283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数据量  （</a:t>
            </a:r>
            <a:r>
              <a:rPr lang="en-US" altLang="zh-CN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4+1+1</a:t>
            </a:r>
            <a:r>
              <a:rPr lang="zh-CN" altLang="en-US" sz="3200" dirty="0">
                <a:solidFill>
                  <a:srgbClr val="FF0000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）字节</a:t>
            </a:r>
            <a:endParaRPr lang="en-US" altLang="zh-CN" sz="3200" dirty="0">
              <a:solidFill>
                <a:srgbClr val="FF0000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sp>
        <p:nvSpPr>
          <p:cNvPr id="53" name="文本框 10">
            <a:extLst>
              <a:ext uri="{FF2B5EF4-FFF2-40B4-BE49-F238E27FC236}">
                <a16:creationId xmlns="" xmlns:a16="http://schemas.microsoft.com/office/drawing/2014/main" id="{75D6A95D-6B8E-41ED-85DF-F1FCE608A0DD}"/>
              </a:ext>
            </a:extLst>
          </p:cNvPr>
          <p:cNvSpPr txBox="1"/>
          <p:nvPr/>
        </p:nvSpPr>
        <p:spPr>
          <a:xfrm>
            <a:off x="14518199" y="11850427"/>
            <a:ext cx="9668577" cy="67024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45719" rIns="45719">
            <a:spAutoFit/>
          </a:bodyPr>
          <a:lstStyle/>
          <a:p>
            <a:pPr marL="571500" indent="-571500" defTabSz="914400">
              <a:lnSpc>
                <a:spcPct val="150000"/>
              </a:lnSpc>
              <a:buSzPct val="100000"/>
              <a:buFont typeface="Arial"/>
              <a:buChar char="•"/>
              <a:defRPr sz="3800">
                <a:latin typeface="Source Han Sans CN Normal"/>
                <a:ea typeface="Source Han Sans CN Normal"/>
                <a:cs typeface="Source Han Sans CN Normal"/>
                <a:sym typeface="Source Han Sans CN Normal"/>
              </a:defRPr>
            </a:pP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内存计算公式 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width</a:t>
            </a:r>
            <a:r>
              <a:rPr lang="zh-CN" altLang="en-US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*</a:t>
            </a:r>
            <a:r>
              <a:rPr lang="en-US" altLang="zh-CN" sz="2800" dirty="0">
                <a:solidFill>
                  <a:schemeClr val="accent1"/>
                </a:solidFill>
                <a:latin typeface="思源黑体 CN Normal" panose="020B0400000000000000" pitchFamily="34" charset="-122"/>
                <a:ea typeface="思源黑体 CN Normal" panose="020B0400000000000000" pitchFamily="34" charset="-122"/>
              </a:rPr>
              <a:t>height*3/2   (2*2*3/2)</a:t>
            </a:r>
          </a:p>
        </p:txBody>
      </p:sp>
    </p:spTree>
    <p:extLst>
      <p:ext uri="{BB962C8B-B14F-4D97-AF65-F5344CB8AC3E}">
        <p14:creationId xmlns:p14="http://schemas.microsoft.com/office/powerpoint/2010/main" val="426644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NV21</a:t>
            </a:r>
            <a:r>
              <a:rPr lang="zh-CN" altLang="en-US" dirty="0"/>
              <a:t>编码</a:t>
            </a:r>
          </a:p>
        </p:txBody>
      </p:sp>
      <p:pic>
        <p:nvPicPr>
          <p:cNvPr id="6146" name="Picture 2" descr="è¿éåå¾çæè¿°">
            <a:extLst>
              <a:ext uri="{FF2B5EF4-FFF2-40B4-BE49-F238E27FC236}">
                <a16:creationId xmlns="" xmlns:a16="http://schemas.microsoft.com/office/drawing/2014/main" id="{95BF30D1-A285-4E84-8A46-6FE100D6AD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302" y="2480008"/>
            <a:ext cx="12677739" cy="93668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文本框 4">
            <a:extLst>
              <a:ext uri="{FF2B5EF4-FFF2-40B4-BE49-F238E27FC236}">
                <a16:creationId xmlns="" xmlns:a16="http://schemas.microsoft.com/office/drawing/2014/main" id="{C737E49C-6F7E-4F49-9B78-6520378BA071}"/>
              </a:ext>
            </a:extLst>
          </p:cNvPr>
          <p:cNvSpPr txBox="1"/>
          <p:nvPr/>
        </p:nvSpPr>
        <p:spPr>
          <a:xfrm>
            <a:off x="13466353" y="5039834"/>
            <a:ext cx="9946540" cy="37010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后面是 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和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的交替变换</a:t>
            </a:r>
            <a:endParaRPr lang="en-US" altLang="zh-CN" sz="3200" dirty="0">
              <a:latin typeface="+mn-ea"/>
              <a:cs typeface="Menlo" panose="020B060903080402020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633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="" xmlns:a16="http://schemas.microsoft.com/office/drawing/2014/main" id="{7696DFAD-5D60-4A4E-9357-D1CC052F52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YUV I420</a:t>
            </a:r>
            <a:r>
              <a:rPr lang="zh-CN" altLang="en-US" dirty="0"/>
              <a:t>编码</a:t>
            </a:r>
          </a:p>
        </p:txBody>
      </p:sp>
      <p:pic>
        <p:nvPicPr>
          <p:cNvPr id="5122" name="Picture 2" descr="è¿éåå¾çæè¿°">
            <a:extLst>
              <a:ext uri="{FF2B5EF4-FFF2-40B4-BE49-F238E27FC236}">
                <a16:creationId xmlns="" xmlns:a16="http://schemas.microsoft.com/office/drawing/2014/main" id="{B053D904-E5D0-4275-BB4A-CAA6CDC2DE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4641" y="2208566"/>
            <a:ext cx="12273480" cy="97743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文本框 7">
            <a:extLst>
              <a:ext uri="{FF2B5EF4-FFF2-40B4-BE49-F238E27FC236}">
                <a16:creationId xmlns="" xmlns:a16="http://schemas.microsoft.com/office/drawing/2014/main" id="{930F4464-DF0A-40B3-9DA3-8E2F04D55027}"/>
              </a:ext>
            </a:extLst>
          </p:cNvPr>
          <p:cNvSpPr txBox="1"/>
          <p:nvPr/>
        </p:nvSpPr>
        <p:spPr>
          <a:xfrm>
            <a:off x="13679004" y="3466215"/>
            <a:ext cx="9946540" cy="43165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5000"/>
              </a:lnSpc>
            </a:pPr>
            <a:r>
              <a:rPr lang="zh-CN" altLang="en-US" sz="3200" dirty="0">
                <a:latin typeface="+mn-ea"/>
                <a:cs typeface="Menlo" panose="020B0609030804020204" charset="0"/>
              </a:rPr>
              <a:t>如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1920*1080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的一帧图片，经过</a:t>
            </a:r>
            <a:r>
              <a:rPr lang="en-US" altLang="zh-CN" sz="3200" dirty="0" err="1">
                <a:latin typeface="+mn-ea"/>
                <a:cs typeface="Menlo" panose="020B0609030804020204" charset="0"/>
              </a:rPr>
              <a:t>yuv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的方式排列</a:t>
            </a: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  0      ~  1920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*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1080             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Y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 </a:t>
            </a: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  ~  1920*1080+ 1920*1080/4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u</a:t>
            </a:r>
          </a:p>
          <a:p>
            <a:pPr algn="just">
              <a:lnSpc>
                <a:spcPct val="125000"/>
              </a:lnSpc>
            </a:pPr>
            <a:endParaRPr lang="en-US" altLang="zh-CN" sz="3200" dirty="0">
              <a:latin typeface="+mn-ea"/>
              <a:cs typeface="Menlo" panose="020B0609030804020204" charset="0"/>
            </a:endParaRPr>
          </a:p>
          <a:p>
            <a:pPr algn="just">
              <a:lnSpc>
                <a:spcPct val="125000"/>
              </a:lnSpc>
            </a:pPr>
            <a:r>
              <a:rPr lang="en-US" altLang="zh-CN" sz="3200" dirty="0">
                <a:latin typeface="+mn-ea"/>
                <a:cs typeface="Menlo" panose="020B0609030804020204" charset="0"/>
              </a:rPr>
              <a:t>1920*1080+ 1920*1080/4 ~ </a:t>
            </a:r>
            <a:r>
              <a:rPr lang="zh-CN" altLang="en-US" sz="3200" dirty="0">
                <a:latin typeface="+mn-ea"/>
                <a:cs typeface="Menlo" panose="020B0609030804020204" charset="0"/>
              </a:rPr>
              <a:t>一帧末尾   全部是</a:t>
            </a:r>
            <a:r>
              <a:rPr lang="en-US" altLang="zh-CN" sz="3200" dirty="0">
                <a:latin typeface="+mn-ea"/>
                <a:cs typeface="Menlo" panose="020B0609030804020204" charset="0"/>
              </a:rPr>
              <a:t>v</a:t>
            </a:r>
          </a:p>
        </p:txBody>
      </p:sp>
    </p:spTree>
    <p:extLst>
      <p:ext uri="{BB962C8B-B14F-4D97-AF65-F5344CB8AC3E}">
        <p14:creationId xmlns:p14="http://schemas.microsoft.com/office/powerpoint/2010/main" val="30082257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/>
              <a:t>训练</a:t>
            </a:r>
            <a:r>
              <a:rPr lang="zh-CN" altLang="en-US" dirty="0" smtClean="0"/>
              <a:t>营专属福利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759" y="2025175"/>
            <a:ext cx="15963900" cy="9201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73170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val 5"/>
          <p:cNvSpPr>
            <a:spLocks noChangeArrowheads="1"/>
          </p:cNvSpPr>
          <p:nvPr/>
        </p:nvSpPr>
        <p:spPr bwMode="auto">
          <a:xfrm>
            <a:off x="9391290" y="2532098"/>
            <a:ext cx="4262902" cy="4280902"/>
          </a:xfrm>
          <a:prstGeom prst="ellipse">
            <a:avLst/>
          </a:prstGeom>
          <a:solidFill>
            <a:srgbClr val="00B050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solidFill>
                <a:srgbClr val="1475B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Freeform 8"/>
          <p:cNvSpPr/>
          <p:nvPr/>
        </p:nvSpPr>
        <p:spPr bwMode="auto">
          <a:xfrm>
            <a:off x="9181303" y="4653049"/>
            <a:ext cx="4682891" cy="2369946"/>
          </a:xfrm>
          <a:custGeom>
            <a:avLst/>
            <a:gdLst>
              <a:gd name="T0" fmla="*/ 3963 w 3963"/>
              <a:gd name="T1" fmla="*/ 0 h 1997"/>
              <a:gd name="T2" fmla="*/ 3963 w 3963"/>
              <a:gd name="T3" fmla="*/ 16 h 1997"/>
              <a:gd name="T4" fmla="*/ 1982 w 3963"/>
              <a:gd name="T5" fmla="*/ 1997 h 1997"/>
              <a:gd name="T6" fmla="*/ 0 w 3963"/>
              <a:gd name="T7" fmla="*/ 16 h 199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3963" h="1997">
                <a:moveTo>
                  <a:pt x="3963" y="0"/>
                </a:moveTo>
                <a:cubicBezTo>
                  <a:pt x="3963" y="5"/>
                  <a:pt x="3963" y="11"/>
                  <a:pt x="3963" y="16"/>
                </a:cubicBezTo>
                <a:cubicBezTo>
                  <a:pt x="3963" y="1110"/>
                  <a:pt x="3076" y="1997"/>
                  <a:pt x="1982" y="1997"/>
                </a:cubicBezTo>
                <a:cubicBezTo>
                  <a:pt x="888" y="1997"/>
                  <a:pt x="0" y="1110"/>
                  <a:pt x="0" y="16"/>
                </a:cubicBezTo>
              </a:path>
            </a:pathLst>
          </a:custGeom>
          <a:noFill/>
          <a:ln w="8" cap="flat" cmpd="sng">
            <a:solidFill>
              <a:srgbClr val="4E4B49"/>
            </a:solidFill>
            <a:prstDash val="dash"/>
            <a:rou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Oval 9"/>
          <p:cNvSpPr>
            <a:spLocks noChangeArrowheads="1"/>
          </p:cNvSpPr>
          <p:nvPr/>
        </p:nvSpPr>
        <p:spPr bwMode="auto">
          <a:xfrm>
            <a:off x="13732187" y="4497046"/>
            <a:ext cx="263994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Oval 10"/>
          <p:cNvSpPr>
            <a:spLocks noChangeArrowheads="1"/>
          </p:cNvSpPr>
          <p:nvPr/>
        </p:nvSpPr>
        <p:spPr bwMode="auto">
          <a:xfrm>
            <a:off x="9046304" y="4497046"/>
            <a:ext cx="260995" cy="263994"/>
          </a:xfrm>
          <a:prstGeom prst="ellipse">
            <a:avLst/>
          </a:prstGeom>
          <a:solidFill>
            <a:srgbClr val="1475B2"/>
          </a:solidFill>
          <a:ln>
            <a:noFill/>
          </a:ln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endParaRPr lang="zh-CN" altLang="en-US" sz="4535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13"/>
          <p:cNvSpPr txBox="1">
            <a:spLocks noChangeArrowheads="1"/>
          </p:cNvSpPr>
          <p:nvPr/>
        </p:nvSpPr>
        <p:spPr bwMode="auto">
          <a:xfrm>
            <a:off x="10169694" y="3400721"/>
            <a:ext cx="2672526" cy="30008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eaLnBrk="1" hangingPunct="1"/>
            <a:r>
              <a:rPr lang="en-US" altLang="zh-CN" sz="18900" dirty="0" smtClean="0">
                <a:solidFill>
                  <a:srgbClr val="F8F8F8"/>
                </a:solidFill>
                <a:latin typeface="思源黑体 CN Medium" panose="020B0600000000000000" pitchFamily="34" charset="-122"/>
                <a:ea typeface="思源黑体 CN Medium" panose="020B0600000000000000" pitchFamily="34" charset="-122"/>
              </a:rPr>
              <a:t>03</a:t>
            </a:r>
            <a:endParaRPr lang="zh-CN" altLang="en-US" sz="18900" dirty="0">
              <a:solidFill>
                <a:srgbClr val="F8F8F8"/>
              </a:solidFill>
              <a:latin typeface="思源黑体 CN Medium" panose="020B0600000000000000" pitchFamily="34" charset="-122"/>
              <a:ea typeface="思源黑体 CN Medium" panose="020B0600000000000000" pitchFamily="34" charset="-122"/>
            </a:endParaRPr>
          </a:p>
        </p:txBody>
      </p:sp>
      <p:cxnSp>
        <p:nvCxnSpPr>
          <p:cNvPr id="9" name="直接连接符 15"/>
          <p:cNvCxnSpPr>
            <a:cxnSpLocks noChangeShapeType="1"/>
          </p:cNvCxnSpPr>
          <p:nvPr/>
        </p:nvCxnSpPr>
        <p:spPr bwMode="auto">
          <a:xfrm>
            <a:off x="5941364" y="7769971"/>
            <a:ext cx="11156742" cy="0"/>
          </a:xfrm>
          <a:prstGeom prst="line">
            <a:avLst/>
          </a:prstGeom>
          <a:noFill/>
          <a:ln w="9525" cmpd="sng">
            <a:solidFill>
              <a:srgbClr val="4E4B49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" name="TextBox 17"/>
          <p:cNvSpPr txBox="1">
            <a:spLocks noChangeArrowheads="1"/>
          </p:cNvSpPr>
          <p:nvPr/>
        </p:nvSpPr>
        <p:spPr bwMode="auto">
          <a:xfrm>
            <a:off x="4094694" y="8128283"/>
            <a:ext cx="1467000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hangingPunct="1"/>
            <a:r>
              <a:rPr lang="zh-CN" altLang="en-US" sz="3600" dirty="0" smtClean="0"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视频通话中 不对视频画面编码，直接将摄像头捕获的数据发送 可以吗</a:t>
            </a:r>
          </a:p>
        </p:txBody>
      </p:sp>
    </p:spTree>
    <p:extLst>
      <p:ext uri="{BB962C8B-B14F-4D97-AF65-F5344CB8AC3E}">
        <p14:creationId xmlns:p14="http://schemas.microsoft.com/office/powerpoint/2010/main" val="41891837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2"/>
          <p:cNvSpPr>
            <a:spLocks noGrp="1"/>
          </p:cNvSpPr>
          <p:nvPr/>
        </p:nvSpPr>
        <p:spPr>
          <a:xfrm>
            <a:off x="1578748" y="402534"/>
            <a:ext cx="21599655" cy="1100941"/>
          </a:xfrm>
          <a:prstGeom prst="rect">
            <a:avLst/>
          </a:prstGeom>
        </p:spPr>
        <p:txBody>
          <a:bodyPr vert="horz" lIns="121917" tIns="60959" rIns="121917" bIns="60959" rtlCol="0" anchor="ctr">
            <a:noAutofit/>
          </a:bodyPr>
          <a:lstStyle>
            <a:lvl1pPr algn="l" defTabSz="1727835" rtl="0" eaLnBrk="1" latinLnBrk="0" hangingPunct="1">
              <a:spcBef>
                <a:spcPct val="0"/>
              </a:spcBef>
              <a:buNone/>
              <a:defRPr sz="6045" kern="120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5335" b="1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</a:rPr>
              <a:t>课程小结</a:t>
            </a:r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9908" y="519000"/>
            <a:ext cx="21599654" cy="1100967"/>
          </a:xfrm>
        </p:spPr>
        <p:txBody>
          <a:bodyPr/>
          <a:lstStyle/>
          <a:p>
            <a:r>
              <a:rPr lang="zh-CN" altLang="en-US" dirty="0" smtClean="0"/>
              <a:t>可不可以将每一帧保存到文件，音频再单独保存呢</a:t>
            </a:r>
            <a:endParaRPr lang="zh-CN" altLang="en-US" b="1" dirty="0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3" name="矩形: 圆角 12"/>
          <p:cNvSpPr/>
          <p:nvPr/>
        </p:nvSpPr>
        <p:spPr>
          <a:xfrm>
            <a:off x="1696972" y="5264713"/>
            <a:ext cx="16200000" cy="1575462"/>
          </a:xfrm>
          <a:prstGeom prst="roundRect">
            <a:avLst>
              <a:gd name="adj" fmla="val 4989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2800" dirty="0" smtClean="0">
                <a:solidFill>
                  <a:schemeClr val="tx1"/>
                </a:solidFill>
              </a:rPr>
              <a:t>在早期的，拍摄视频。放映视频的电影院中，确实是通过保存每一帧的画面数据，音频数据单独存放，来达到保存视频文件的效果。一个胶卷</a:t>
            </a:r>
            <a:r>
              <a:rPr lang="en-US" altLang="zh-CN" sz="2800" dirty="0" smtClean="0">
                <a:solidFill>
                  <a:schemeClr val="tx1"/>
                </a:solidFill>
              </a:rPr>
              <a:t>30</a:t>
            </a:r>
            <a:r>
              <a:rPr lang="zh-CN" altLang="en-US" sz="2800" dirty="0" smtClean="0">
                <a:solidFill>
                  <a:schemeClr val="tx1"/>
                </a:solidFill>
              </a:rPr>
              <a:t>公斤重，可见保存视频数据如此难。</a:t>
            </a:r>
            <a:endParaRPr lang="zh-CN" altLang="en-US" sz="2800" dirty="0">
              <a:solidFill>
                <a:schemeClr val="tx1"/>
              </a:solidFill>
            </a:endParaRPr>
          </a:p>
        </p:txBody>
      </p:sp>
      <p:sp>
        <p:nvSpPr>
          <p:cNvPr id="15" name="内容占位符 2"/>
          <p:cNvSpPr txBox="1"/>
          <p:nvPr/>
        </p:nvSpPr>
        <p:spPr>
          <a:xfrm>
            <a:off x="1691811" y="3195175"/>
            <a:ext cx="19970633" cy="5230825"/>
          </a:xfrm>
          <a:prstGeom prst="rect">
            <a:avLst/>
          </a:prstGeom>
        </p:spPr>
        <p:txBody>
          <a:bodyPr/>
          <a:lstStyle>
            <a:lvl1pPr marL="431800" indent="-431800" algn="l" defTabSz="1727835" rtl="0" eaLnBrk="1" latinLnBrk="0" hangingPunct="1">
              <a:lnSpc>
                <a:spcPct val="90000"/>
              </a:lnSpc>
              <a:spcBef>
                <a:spcPts val="1890"/>
              </a:spcBef>
              <a:buFont typeface="Arial" panose="020B0604020202020204" pitchFamily="34" charset="0"/>
              <a:buChar char="•"/>
              <a:defRPr sz="529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12960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4535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215963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78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302387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38881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475170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56159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6479540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7343775" indent="-431800" algn="l" defTabSz="1727835" rtl="0" eaLnBrk="1" latinLnBrk="0" hangingPunct="1">
              <a:lnSpc>
                <a:spcPct val="90000"/>
              </a:lnSpc>
              <a:spcBef>
                <a:spcPts val="945"/>
              </a:spcBef>
              <a:buFont typeface="Arial" panose="020B0604020202020204" pitchFamily="34" charset="0"/>
              <a:buChar char="•"/>
              <a:defRPr sz="3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742950" indent="-742950" algn="just">
              <a:buFont typeface="+mj-lt"/>
              <a:buAutoNum type="arabicPeriod"/>
            </a:pPr>
            <a:endParaRPr lang="zh-CN" altLang="en-US" sz="3600" dirty="0">
              <a:solidFill>
                <a:srgbClr val="4D4D4D"/>
              </a:solidFill>
              <a:latin typeface="思源黑体 CN Normal" panose="020B0400000000000000" pitchFamily="34" charset="-122"/>
              <a:ea typeface="思源黑体 CN Normal" panose="020B0400000000000000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1811" y="2224351"/>
            <a:ext cx="15930000" cy="1708664"/>
          </a:xfrm>
          <a:prstGeom prst="rect">
            <a:avLst/>
          </a:prstGeom>
        </p:spPr>
      </p:pic>
      <p:sp>
        <p:nvSpPr>
          <p:cNvPr id="7" name="标题 1"/>
          <p:cNvSpPr txBox="1"/>
          <p:nvPr/>
        </p:nvSpPr>
        <p:spPr>
          <a:xfrm>
            <a:off x="2069694" y="396097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第一帧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8" name="标题 1"/>
          <p:cNvSpPr txBox="1"/>
          <p:nvPr/>
        </p:nvSpPr>
        <p:spPr>
          <a:xfrm>
            <a:off x="4447270" y="3946995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第二帧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9" name="标题 1"/>
          <p:cNvSpPr txBox="1"/>
          <p:nvPr/>
        </p:nvSpPr>
        <p:spPr>
          <a:xfrm>
            <a:off x="8948221" y="3985306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第四帧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0" name="标题 1"/>
          <p:cNvSpPr txBox="1"/>
          <p:nvPr/>
        </p:nvSpPr>
        <p:spPr>
          <a:xfrm>
            <a:off x="6695958" y="3988930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第三帧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标题 1"/>
          <p:cNvSpPr txBox="1"/>
          <p:nvPr/>
        </p:nvSpPr>
        <p:spPr>
          <a:xfrm>
            <a:off x="11161932" y="4019944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第五帧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2" name="标题 1"/>
          <p:cNvSpPr txBox="1"/>
          <p:nvPr/>
        </p:nvSpPr>
        <p:spPr>
          <a:xfrm>
            <a:off x="13449172" y="4047898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第六帧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4" name="标题 1"/>
          <p:cNvSpPr txBox="1"/>
          <p:nvPr/>
        </p:nvSpPr>
        <p:spPr>
          <a:xfrm>
            <a:off x="15627906" y="4028011"/>
            <a:ext cx="1417179" cy="6669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1727835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rgbClr val="00B050"/>
                </a:solidFill>
                <a:latin typeface="黑体" panose="02010609060101010101" charset="-122"/>
                <a:ea typeface="黑体" panose="02010609060101010101" charset="-122"/>
                <a:cs typeface="+mj-cs"/>
              </a:defRPr>
            </a:lvl1pPr>
          </a:lstStyle>
          <a:p>
            <a:r>
              <a:rPr lang="zh-CN" altLang="en-US" sz="2800" dirty="0" smtClean="0">
                <a:solidFill>
                  <a:schemeClr val="tx1"/>
                </a:solidFill>
              </a:rPr>
              <a:t>第七帧</a:t>
            </a:r>
            <a:endParaRPr lang="zh-CN" altLang="en-US" sz="2800" b="1" dirty="0">
              <a:solidFill>
                <a:schemeClr val="tx1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89694" y="7817747"/>
            <a:ext cx="5570703" cy="323116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90731" y="7798034"/>
            <a:ext cx="5240548" cy="32143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94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LYING IMPRESSION FID FEIZHAO    qq:1964271550"/>
          <p:cNvSpPr/>
          <p:nvPr/>
        </p:nvSpPr>
        <p:spPr bwMode="auto">
          <a:xfrm>
            <a:off x="619" y="695"/>
            <a:ext cx="4325806" cy="444306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9" name="FLYING IMPRESSION FID FEIZHAO    qq:1964271550"/>
          <p:cNvSpPr/>
          <p:nvPr/>
        </p:nvSpPr>
        <p:spPr bwMode="auto">
          <a:xfrm>
            <a:off x="4668342" y="695"/>
            <a:ext cx="4325806" cy="444306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0" name="FLYING IMPRESSION FID FEIZHAO    qq:1964271550"/>
          <p:cNvSpPr/>
          <p:nvPr/>
        </p:nvSpPr>
        <p:spPr bwMode="auto">
          <a:xfrm>
            <a:off x="9382692" y="695"/>
            <a:ext cx="4274001" cy="444306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1" name="FLYING IMPRESSION FID FEIZHAO    qq:1964271550"/>
          <p:cNvSpPr/>
          <p:nvPr/>
        </p:nvSpPr>
        <p:spPr bwMode="auto">
          <a:xfrm>
            <a:off x="14045238" y="695"/>
            <a:ext cx="4325806" cy="444306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2" name="FLYING IMPRESSION FID FEIZHAO    qq:1964271550"/>
          <p:cNvSpPr/>
          <p:nvPr/>
        </p:nvSpPr>
        <p:spPr bwMode="auto">
          <a:xfrm>
            <a:off x="18712965" y="695"/>
            <a:ext cx="4325806" cy="444306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3" name="FLYING IMPRESSION FID FEIZHAO    qq:1964271550"/>
          <p:cNvSpPr/>
          <p:nvPr/>
        </p:nvSpPr>
        <p:spPr bwMode="auto">
          <a:xfrm>
            <a:off x="18712963" y="11766611"/>
            <a:ext cx="4325806" cy="1193044"/>
          </a:xfrm>
          <a:prstGeom prst="rect">
            <a:avLst/>
          </a:prstGeom>
          <a:solidFill>
            <a:srgbClr val="33C3AB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4" name="FLYING IMPRESSION FID FEIZHAO    qq:1964271550"/>
          <p:cNvSpPr/>
          <p:nvPr/>
        </p:nvSpPr>
        <p:spPr bwMode="auto">
          <a:xfrm>
            <a:off x="14045236" y="11766611"/>
            <a:ext cx="4325806" cy="1193044"/>
          </a:xfrm>
          <a:prstGeom prst="rect">
            <a:avLst/>
          </a:prstGeom>
          <a:solidFill>
            <a:srgbClr val="FCB03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5" name="FLYING IMPRESSION FID FEIZHAO    qq:1964271550"/>
          <p:cNvSpPr/>
          <p:nvPr/>
        </p:nvSpPr>
        <p:spPr bwMode="auto">
          <a:xfrm>
            <a:off x="9382690" y="11766611"/>
            <a:ext cx="4274001" cy="1193044"/>
          </a:xfrm>
          <a:prstGeom prst="rect">
            <a:avLst/>
          </a:prstGeom>
          <a:solidFill>
            <a:srgbClr val="EB5F5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6" name="FLYING IMPRESSION FID FEIZHAO    qq:1964271550"/>
          <p:cNvSpPr/>
          <p:nvPr/>
        </p:nvSpPr>
        <p:spPr bwMode="auto">
          <a:xfrm>
            <a:off x="4668340" y="11766611"/>
            <a:ext cx="4325806" cy="1193044"/>
          </a:xfrm>
          <a:prstGeom prst="rect">
            <a:avLst/>
          </a:prstGeom>
          <a:solidFill>
            <a:srgbClr val="52C2D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7" name="FLYING IMPRESSION FID FEIZHAO    qq:1964271550"/>
          <p:cNvSpPr/>
          <p:nvPr/>
        </p:nvSpPr>
        <p:spPr bwMode="auto">
          <a:xfrm>
            <a:off x="617" y="11766611"/>
            <a:ext cx="4325806" cy="1193044"/>
          </a:xfrm>
          <a:prstGeom prst="rect">
            <a:avLst/>
          </a:prstGeom>
          <a:solidFill>
            <a:srgbClr val="364555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172786" tIns="86394" rIns="172786" bIns="86394" numCol="1" anchor="t" anchorCtr="0" compatLnSpc="1"/>
          <a:lstStyle/>
          <a:p>
            <a:endParaRPr lang="zh-CN" altLang="en-US" sz="3400">
              <a:solidFill>
                <a:prstClr val="black"/>
              </a:solidFill>
            </a:endParaRPr>
          </a:p>
        </p:txBody>
      </p:sp>
      <p:sp>
        <p:nvSpPr>
          <p:cNvPr id="18" name="FLYING IMPRESSION FID FEIZHAO    qq:1964271550"/>
          <p:cNvSpPr txBox="1"/>
          <p:nvPr>
            <p:custDataLst>
              <p:tags r:id="rId1"/>
            </p:custDataLst>
          </p:nvPr>
        </p:nvSpPr>
        <p:spPr>
          <a:xfrm>
            <a:off x="8358954" y="5116498"/>
            <a:ext cx="10267485" cy="18374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340" dirty="0">
                <a:solidFill>
                  <a:srgbClr val="EB5F5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</a:t>
            </a:r>
            <a:r>
              <a:rPr lang="en-US" altLang="zh-CN" sz="11340" dirty="0">
                <a:solidFill>
                  <a:srgbClr val="30906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1340" dirty="0">
                <a:solidFill>
                  <a:srgbClr val="36455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YOU</a:t>
            </a:r>
            <a:endParaRPr lang="zh-CN" altLang="en-US" sz="11340" dirty="0">
              <a:solidFill>
                <a:srgbClr val="36455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LYING IMPRESSION FID FEIZHAO    qq:1964271550"/>
          <p:cNvSpPr txBox="1"/>
          <p:nvPr>
            <p:custDataLst>
              <p:tags r:id="rId2"/>
            </p:custDataLst>
          </p:nvPr>
        </p:nvSpPr>
        <p:spPr>
          <a:xfrm>
            <a:off x="8324157" y="7035306"/>
            <a:ext cx="8775654" cy="4587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码牛学院</a:t>
            </a:r>
            <a:r>
              <a:rPr lang="en-US" altLang="zh-CN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984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用代码码出牛逼人生</a:t>
            </a:r>
            <a:endParaRPr lang="zh-CN" altLang="en-US" sz="1984" dirty="0">
              <a:solidFill>
                <a:srgbClr val="E7E6E6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logo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99539" y="4069571"/>
            <a:ext cx="4415646" cy="4415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5693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click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流程图: 过程 8"/>
          <p:cNvSpPr/>
          <p:nvPr/>
        </p:nvSpPr>
        <p:spPr>
          <a:xfrm>
            <a:off x="-229" y="5285834"/>
            <a:ext cx="23038235" cy="7694420"/>
          </a:xfrm>
          <a:prstGeom prst="flowChartProcess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流程图: 过程 4"/>
          <p:cNvSpPr/>
          <p:nvPr/>
        </p:nvSpPr>
        <p:spPr>
          <a:xfrm>
            <a:off x="618" y="81670"/>
            <a:ext cx="23038235" cy="7694420"/>
          </a:xfrm>
          <a:prstGeom prst="flowChartProcess">
            <a:avLst/>
          </a:prstGeom>
          <a:solidFill>
            <a:srgbClr val="4D4D4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4535">
              <a:solidFill>
                <a:srgbClr val="4D4D4D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618" y="7860071"/>
            <a:ext cx="23037388" cy="179986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3199">
              <a:latin typeface="黑体" panose="02010609060101010101" charset="-122"/>
              <a:ea typeface="黑体" panose="02010609060101010101" charset="-122"/>
            </a:endParaRPr>
          </a:p>
        </p:txBody>
      </p:sp>
      <p:cxnSp>
        <p:nvCxnSpPr>
          <p:cNvPr id="15" name="直线连接符 14"/>
          <p:cNvCxnSpPr/>
          <p:nvPr/>
        </p:nvCxnSpPr>
        <p:spPr>
          <a:xfrm>
            <a:off x="619" y="8160045"/>
            <a:ext cx="23038154" cy="0"/>
          </a:xfrm>
          <a:prstGeom prst="line">
            <a:avLst/>
          </a:prstGeom>
          <a:ln>
            <a:solidFill>
              <a:schemeClr val="accent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标题 1"/>
          <p:cNvSpPr>
            <a:spLocks noGrp="1"/>
          </p:cNvSpPr>
          <p:nvPr>
            <p:ph type="title" idx="4294967295"/>
          </p:nvPr>
        </p:nvSpPr>
        <p:spPr>
          <a:xfrm>
            <a:off x="5893883" y="3958474"/>
            <a:ext cx="11250011" cy="2754165"/>
          </a:xfrm>
        </p:spPr>
        <p:txBody>
          <a:bodyPr>
            <a:noAutofit/>
          </a:bodyPr>
          <a:lstStyle/>
          <a:p>
            <a:pPr algn="ctr"/>
            <a:r>
              <a:rPr lang="zh-CN" altLang="en-US" sz="14001" b="1" dirty="0">
                <a:solidFill>
                  <a:schemeClr val="bg1"/>
                </a:solidFill>
                <a:latin typeface="黑体" panose="02010609060101010101" charset="-122"/>
                <a:ea typeface="黑体" panose="02010609060101010101" charset="-122"/>
                <a:cs typeface="Times New Roman" panose="02020603050405020304" pitchFamily="18" charset="0"/>
              </a:rPr>
              <a:t>谢谢观看</a:t>
            </a:r>
          </a:p>
        </p:txBody>
      </p:sp>
    </p:spTree>
    <p:extLst>
      <p:ext uri="{BB962C8B-B14F-4D97-AF65-F5344CB8AC3E}">
        <p14:creationId xmlns:p14="http://schemas.microsoft.com/office/powerpoint/2010/main" val="29133447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/>
              <a:t>报名</a:t>
            </a:r>
            <a:r>
              <a:rPr lang="zh-CN" altLang="en-US" smtClean="0"/>
              <a:t>加</a:t>
            </a:r>
            <a:r>
              <a:rPr lang="zh-CN" altLang="en-US" dirty="0" smtClean="0"/>
              <a:t>平安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2996" y="9352257"/>
            <a:ext cx="53783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平安</a:t>
            </a:r>
            <a:r>
              <a:rPr lang="zh-CN" altLang="en-US" sz="3400" dirty="0" smtClean="0"/>
              <a:t>老师</a:t>
            </a:r>
            <a:r>
              <a:rPr lang="zh-CN" altLang="en-US" sz="3400" dirty="0"/>
              <a:t>的</a:t>
            </a:r>
            <a:r>
              <a:rPr lang="en-US" altLang="zh-CN" sz="3400" dirty="0"/>
              <a:t>QQ</a:t>
            </a:r>
            <a:r>
              <a:rPr lang="zh-CN" altLang="en-US" sz="3400" dirty="0" smtClean="0"/>
              <a:t>：</a:t>
            </a:r>
            <a:r>
              <a:rPr lang="en-US" altLang="zh-CN" sz="3400" dirty="0"/>
              <a:t>210366128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39694" y="1980175"/>
            <a:ext cx="5985000" cy="7372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708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0272" y="409405"/>
            <a:ext cx="21598496" cy="1100907"/>
          </a:xfrm>
        </p:spPr>
        <p:txBody>
          <a:bodyPr/>
          <a:lstStyle/>
          <a:p>
            <a:r>
              <a:rPr lang="zh-CN" altLang="en-US" dirty="0" smtClean="0"/>
              <a:t>资料加叮当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6242996" y="9352257"/>
            <a:ext cx="5378395" cy="6155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400" dirty="0"/>
              <a:t>叮当</a:t>
            </a:r>
            <a:r>
              <a:rPr lang="zh-CN" altLang="en-US" sz="3400" dirty="0" smtClean="0"/>
              <a:t>老师</a:t>
            </a:r>
            <a:r>
              <a:rPr lang="zh-CN" altLang="en-US" sz="3400" dirty="0"/>
              <a:t>的</a:t>
            </a:r>
            <a:r>
              <a:rPr lang="en-US" altLang="zh-CN" sz="3400" dirty="0"/>
              <a:t>QQ</a:t>
            </a:r>
            <a:r>
              <a:rPr lang="zh-CN" altLang="en-US" sz="3400" dirty="0" smtClean="0"/>
              <a:t>：</a:t>
            </a:r>
            <a:r>
              <a:rPr lang="en-US" altLang="zh-CN" sz="3400" dirty="0"/>
              <a:t>210366128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84694" y="2250175"/>
            <a:ext cx="5415977" cy="678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86450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0.1"/>
</p:tagLst>
</file>

<file path=ppt/theme/theme1.xml><?xml version="1.0" encoding="utf-8"?>
<a:theme xmlns:a="http://schemas.openxmlformats.org/drawingml/2006/main" name="Office 主题​​">
  <a:themeElements>
    <a:clrScheme name="蓝色暖调">
      <a:dk1>
        <a:sysClr val="windowText" lastClr="000000"/>
      </a:dk1>
      <a:lt1>
        <a:sysClr val="window" lastClr="FFFFFF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 vert="horz" wrap="none" lIns="91440" tIns="45720" rIns="91440" bIns="45720" rtlCol="0">
        <a:normAutofit/>
      </a:bodyPr>
      <a:lstStyle>
        <a:defPPr algn="ctr">
          <a:lnSpc>
            <a:spcPct val="150000"/>
          </a:lnSpc>
          <a:defRPr sz="3200">
            <a:solidFill>
              <a:srgbClr val="1577BA"/>
            </a:solidFill>
            <a:latin typeface="思源黑体 CN Normal" panose="020B0400000000000000" pitchFamily="34" charset="-122"/>
            <a:ea typeface="思源黑体 CN Normal" panose="020B0400000000000000" pitchFamily="34" charset="-122"/>
            <a:cs typeface="Source Han Sans CN Normal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13178</TotalTime>
  <Words>3601</Words>
  <Application>Microsoft Office PowerPoint</Application>
  <PresentationFormat>自定义</PresentationFormat>
  <Paragraphs>459</Paragraphs>
  <Slides>73</Slides>
  <Notes>20</Notes>
  <HiddenSlides>0</HiddenSlides>
  <MMClips>0</MMClips>
  <ScaleCrop>false</ScaleCrop>
  <HeadingPairs>
    <vt:vector size="6" baseType="variant">
      <vt:variant>
        <vt:lpstr>已用的字体</vt:lpstr>
      </vt:variant>
      <vt:variant>
        <vt:i4>17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73</vt:i4>
      </vt:variant>
    </vt:vector>
  </HeadingPairs>
  <TitlesOfParts>
    <vt:vector size="91" baseType="lpstr">
      <vt:lpstr>Helvetica Neue Medium</vt:lpstr>
      <vt:lpstr>Menlo</vt:lpstr>
      <vt:lpstr>Noto Sans CJK SC Medium</vt:lpstr>
      <vt:lpstr>Source Han Sans CN Normal</vt:lpstr>
      <vt:lpstr>等线</vt:lpstr>
      <vt:lpstr>等线 Light</vt:lpstr>
      <vt:lpstr>黑体</vt:lpstr>
      <vt:lpstr>思源黑体 CN Bold</vt:lpstr>
      <vt:lpstr>思源黑体 CN Medium</vt:lpstr>
      <vt:lpstr>思源黑体 CN Normal</vt:lpstr>
      <vt:lpstr>宋体</vt:lpstr>
      <vt:lpstr>微软雅黑</vt:lpstr>
      <vt:lpstr>Arial</vt:lpstr>
      <vt:lpstr>Calibri</vt:lpstr>
      <vt:lpstr>Calibri Light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为什么要学习音视频(就业前景)</vt:lpstr>
      <vt:lpstr>为什么要学习音视频（竞争力）</vt:lpstr>
      <vt:lpstr>训练营专属福利</vt:lpstr>
      <vt:lpstr>报名加平安</vt:lpstr>
      <vt:lpstr>资料加叮当</vt:lpstr>
      <vt:lpstr>2G  3G  4G  5G的变革</vt:lpstr>
      <vt:lpstr>你为什么学习音视频学不好</vt:lpstr>
      <vt:lpstr>PowerPoint 演示文稿</vt:lpstr>
      <vt:lpstr>音视频面试的那些事</vt:lpstr>
      <vt:lpstr>PowerPoint 演示文稿</vt:lpstr>
      <vt:lpstr>Wertc传输原理</vt:lpstr>
      <vt:lpstr>Wertc传输原理</vt:lpstr>
      <vt:lpstr>最终实现的效果</vt:lpstr>
      <vt:lpstr>PowerPoint 演示文稿</vt:lpstr>
      <vt:lpstr>MediaCodec通过访问底层的编解码器</vt:lpstr>
      <vt:lpstr>什么是MediaCodec</vt:lpstr>
      <vt:lpstr>MediaCodec硬解是用的CPU解码吗？</vt:lpstr>
      <vt:lpstr>MediaPlayer播放架构</vt:lpstr>
      <vt:lpstr>视频会议</vt:lpstr>
      <vt:lpstr>视频编码层</vt:lpstr>
      <vt:lpstr>视频会议</vt:lpstr>
      <vt:lpstr>什么是音视频</vt:lpstr>
      <vt:lpstr>为什么视频需要编码</vt:lpstr>
      <vt:lpstr>PowerPoint 演示文稿</vt:lpstr>
      <vt:lpstr>什么是H264</vt:lpstr>
      <vt:lpstr>两大电信联盟</vt:lpstr>
      <vt:lpstr>H264编码</vt:lpstr>
      <vt:lpstr>在江湖打了10年</vt:lpstr>
      <vt:lpstr>ITU-T 视频编码发展历程</vt:lpstr>
      <vt:lpstr>其他参与者</vt:lpstr>
      <vt:lpstr>视频编码历史</vt:lpstr>
      <vt:lpstr>H261奠定的技术</vt:lpstr>
      <vt:lpstr>视频中哪些地方可以进行压缩</vt:lpstr>
      <vt:lpstr>PowerPoint 演示文稿</vt:lpstr>
      <vt:lpstr>什么视频文件</vt:lpstr>
      <vt:lpstr>封装格式与编码格式</vt:lpstr>
      <vt:lpstr>PowerPoint 演示文稿</vt:lpstr>
      <vt:lpstr>音视频面试的那些事</vt:lpstr>
      <vt:lpstr>PowerPoint 演示文稿</vt:lpstr>
      <vt:lpstr>音视频编码鼻祖H261</vt:lpstr>
      <vt:lpstr>视频编码器</vt:lpstr>
      <vt:lpstr>冯诺依曼计算机先河与H621编码先河</vt:lpstr>
      <vt:lpstr>DSP芯片主要做视频编解码器的工作</vt:lpstr>
      <vt:lpstr>视频编码流程</vt:lpstr>
      <vt:lpstr>为什么要对视频进行编码</vt:lpstr>
      <vt:lpstr>PowerPoint 演示文稿</vt:lpstr>
      <vt:lpstr>陀螺仪导航原理</vt:lpstr>
      <vt:lpstr>I帧 B帧 P帧</vt:lpstr>
      <vt:lpstr>B帧如何编码</vt:lpstr>
      <vt:lpstr>P帧如何编码</vt:lpstr>
      <vt:lpstr>H264编码规则</vt:lpstr>
      <vt:lpstr>音视频面试的那些事</vt:lpstr>
      <vt:lpstr>H264数据流</vt:lpstr>
      <vt:lpstr>视频编码器</vt:lpstr>
      <vt:lpstr>H264编码</vt:lpstr>
      <vt:lpstr>H264编码传输</vt:lpstr>
      <vt:lpstr>NALU单元设计</vt:lpstr>
      <vt:lpstr>切片由来</vt:lpstr>
      <vt:lpstr>PowerPoint 演示文稿</vt:lpstr>
      <vt:lpstr>SPS与PPS</vt:lpstr>
      <vt:lpstr>PowerPoint 演示文稿</vt:lpstr>
      <vt:lpstr>什么视频编码采用YUV而不是rgb</vt:lpstr>
      <vt:lpstr>人眼漫天过海</vt:lpstr>
      <vt:lpstr>NV21编码</vt:lpstr>
      <vt:lpstr>YUV I420编码</vt:lpstr>
      <vt:lpstr>PowerPoint 演示文稿</vt:lpstr>
      <vt:lpstr>可不可以将每一帧保存到文件，音频再单独保存呢</vt:lpstr>
      <vt:lpstr>PowerPoint 演示文稿</vt:lpstr>
      <vt:lpstr>谢谢观看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css布局</dc:title>
  <dc:creator>刘碎春</dc:creator>
  <cp:lastModifiedBy>maniu</cp:lastModifiedBy>
  <cp:revision>2079</cp:revision>
  <dcterms:created xsi:type="dcterms:W3CDTF">2014-06-24T08:28:00Z</dcterms:created>
  <dcterms:modified xsi:type="dcterms:W3CDTF">2022-04-15T14:29:57Z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2052-10.1.0.7224</vt:lpwstr>
  </property>
</Properties>
</file>